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9"/>
  </p:notesMasterIdLst>
  <p:sldIdLst>
    <p:sldId id="670" r:id="rId2"/>
    <p:sldId id="427" r:id="rId3"/>
    <p:sldId id="671" r:id="rId4"/>
    <p:sldId id="658" r:id="rId5"/>
    <p:sldId id="665" r:id="rId6"/>
    <p:sldId id="659" r:id="rId7"/>
    <p:sldId id="661" r:id="rId8"/>
    <p:sldId id="669" r:id="rId9"/>
    <p:sldId id="562" r:id="rId10"/>
    <p:sldId id="603" r:id="rId11"/>
    <p:sldId id="604" r:id="rId12"/>
    <p:sldId id="606" r:id="rId13"/>
    <p:sldId id="607" r:id="rId14"/>
    <p:sldId id="608" r:id="rId15"/>
    <p:sldId id="609" r:id="rId16"/>
    <p:sldId id="740" r:id="rId17"/>
    <p:sldId id="610" r:id="rId18"/>
    <p:sldId id="611" r:id="rId19"/>
    <p:sldId id="645" r:id="rId20"/>
    <p:sldId id="612" r:id="rId21"/>
    <p:sldId id="613" r:id="rId22"/>
    <p:sldId id="614" r:id="rId23"/>
    <p:sldId id="615" r:id="rId24"/>
    <p:sldId id="616" r:id="rId25"/>
    <p:sldId id="617" r:id="rId26"/>
    <p:sldId id="741" r:id="rId27"/>
    <p:sldId id="618" r:id="rId28"/>
    <p:sldId id="619" r:id="rId29"/>
    <p:sldId id="666" r:id="rId30"/>
    <p:sldId id="620" r:id="rId31"/>
    <p:sldId id="621" r:id="rId32"/>
    <p:sldId id="622" r:id="rId33"/>
    <p:sldId id="627" r:id="rId34"/>
    <p:sldId id="672" r:id="rId35"/>
    <p:sldId id="646" r:id="rId36"/>
    <p:sldId id="676" r:id="rId37"/>
    <p:sldId id="640" r:id="rId38"/>
    <p:sldId id="641" r:id="rId39"/>
    <p:sldId id="636" r:id="rId40"/>
    <p:sldId id="637" r:id="rId41"/>
    <p:sldId id="632" r:id="rId42"/>
    <p:sldId id="638" r:id="rId43"/>
    <p:sldId id="664" r:id="rId44"/>
    <p:sldId id="639" r:id="rId45"/>
    <p:sldId id="642" r:id="rId46"/>
    <p:sldId id="643" r:id="rId47"/>
    <p:sldId id="737" r:id="rId48"/>
    <p:sldId id="633" r:id="rId49"/>
    <p:sldId id="738" r:id="rId50"/>
    <p:sldId id="739" r:id="rId51"/>
    <p:sldId id="634" r:id="rId52"/>
    <p:sldId id="635" r:id="rId53"/>
    <p:sldId id="644" r:id="rId54"/>
    <p:sldId id="742" r:id="rId55"/>
    <p:sldId id="662" r:id="rId56"/>
    <p:sldId id="674" r:id="rId57"/>
    <p:sldId id="744" r:id="rId58"/>
    <p:sldId id="673" r:id="rId59"/>
    <p:sldId id="647" r:id="rId60"/>
    <p:sldId id="675" r:id="rId61"/>
    <p:sldId id="657" r:id="rId62"/>
    <p:sldId id="648" r:id="rId63"/>
    <p:sldId id="745" r:id="rId64"/>
    <p:sldId id="649" r:id="rId65"/>
    <p:sldId id="650" r:id="rId66"/>
    <p:sldId id="651" r:id="rId67"/>
    <p:sldId id="660" r:id="rId68"/>
    <p:sldId id="652" r:id="rId69"/>
    <p:sldId id="654" r:id="rId70"/>
    <p:sldId id="655" r:id="rId71"/>
    <p:sldId id="667" r:id="rId72"/>
    <p:sldId id="668" r:id="rId73"/>
    <p:sldId id="746" r:id="rId74"/>
    <p:sldId id="656" r:id="rId75"/>
    <p:sldId id="663" r:id="rId76"/>
    <p:sldId id="747" r:id="rId77"/>
    <p:sldId id="631" r:id="rId78"/>
  </p:sldIdLst>
  <p:sldSz cx="9144000" cy="6858000" type="screen4x3"/>
  <p:notesSz cx="6858000" cy="9144000"/>
  <p:custDataLst>
    <p:tags r:id="rId80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600" b="1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33CC33"/>
    <a:srgbClr val="0033CC"/>
    <a:srgbClr val="C0C0C0"/>
    <a:srgbClr val="EAEAEA"/>
    <a:srgbClr val="F7FBFF"/>
    <a:srgbClr val="EFF7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 autoAdjust="0"/>
    <p:restoredTop sz="94301" autoAdjust="0"/>
  </p:normalViewPr>
  <p:slideViewPr>
    <p:cSldViewPr showGuides="1">
      <p:cViewPr varScale="1">
        <p:scale>
          <a:sx n="105" d="100"/>
          <a:sy n="105" d="100"/>
        </p:scale>
        <p:origin x="312" y="52"/>
      </p:cViewPr>
      <p:guideLst>
        <p:guide orient="horz" pos="216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35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1530 1381,'88'17,"-18"18,71 17,16 1,-34 34,-53-69,53 69,-53-35,53 1,0-18,-53-18,18 1,-36-18,36 0,0-18,-36-17,18 0,1-17,16-53,-52 53,18-1,0-17,-1 18,-17 0,0-1,0-17,-35 18,0-18,-17 0,-1 0,-17 18,18 0,-36 17,1-18,-19 1,-34-18,35 18,-18-18,1 0,-1-17,35 52,-17-18,18 18,-1 35,0-35,-17 0,0 18,-18-1,18 18,-88-17,71 17,-19 0,-16 0,-1 0,18 17,17 18,35-35,1 18,-1-1,-17-17,-18 18,-17-1,35-17,0 18,17-1,0 1,1 17,17 34,0-16,0-1,17 18,18 0,0 35,0-35,0 17,0-17,0 0,0 34,18-16,34-1,53 53,-52-88,-35 1,34-36,-17 35,18-17,-1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518 1364,'0'52,"69"0,1-34,17-1,-35-17,0 0,1 0,-1 0,17 0,-17-17,35 17,-34-18,-1 1,0-35,17 17,-16-17,-1 0,-35 0,1 0,-18-18,0 1,0 17,0 0,-18-1,-17 1,-17 18,17-18,-17 34,0-17,0 18,0 0,0-1,-1 18,1 0,-17-17,17 17,-1 0,1 0,-17 17,16 1,1-1,-17-17,-1 35,18-18,-18 35,53 0,17 0,0 18,0-18,0 17,0-16,0-1,17 17,-17 1,35-1,-17-17,-1 0,18 0,-18 0,18 1,0-1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810 467,'2'0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823 515,'2'0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820 567,'2'0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818 641,'2'0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3813 242,'-52'88,"34"-36,1 1,-1 35,-17 34,0-34,-35 35,0-35,17-1,-52 1,0 87,-35 1,69-106,-51 18,-1 17,53-70,-71 53,89-53,-18 17,17-17,-17 1,-35 34,0-18,52 1,-17-35,17 17,-17-18,17 1,1 17,-1-18,1 1,-36 34,35-52,-17 53,0-18,0 35,17-17,1-18,-1 18,36-1,-19 1,-16 17,-1 0,18-17,0-1,18 19,-1-19,1 1,-1-1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837 436,'0'68,"17"0,-17-1,18 1,-18-17,17 0,70-34,-35-51,35-17,69-17,-52 1,70-18,-122 51,34 0,19 0,-36 17,-34 68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818 549,'17'65,"16"-16,34-82,-34-16,33-16,-16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819 520,'0'99,"17"-49,-1 0,1-1,50-82,-1-33,-16 16,0 17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817 574,'0'67,"0"-16,0 16,0 17,0-34,51-67,0-33,0 16,0 18,17-35,-17 18,17 16,-17-17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763 508,'52'0,"-1"0,18 0,-17 0,17 0,17 0,-17 0,0 0,34 0,-34-9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818 805,'0'51,"0"0,0 0,0 0,0 0,52-85,35-34,69-17,-17 0,-17 51,34-17,-69 17,17 0,0 17,-34 17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1001 1818,'70'0,"1"0,-18 0,70 0,-35 0,105 0,-52 0,105 0,-52 18,-18-18,52 0,300-35,-264 17,53-34,263-35,-386 69,298-17,-369 18,300-36,-177 19,-88 34,177-53,-177 36,-53 17,-34 0,-18 0,-1 0,1 0,18 0,34-18,-35 1,18-35,-17-1,-18 36,-18-36,35 36,18-70,0-35,-18 34,-17 1,-18 35,-52-1,-1-16,1 16,-89-52,18 53,-35 17,-106 0,71 35,-282-17,194-18,-282 35,282 0,-159 0,212 0,-1 0,71 0,-35 0,-18 0,35 0,71 0,-54 0,-52 0,1 0,34 0,35 0,1 0,52 0,-17 0,-36 35,0-18,1 1,17 17,35 0,0-1,-17 19,35 34,35-35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1251 453,'87'-13,"35"13,-70 0,157 0,-157 0,69 13,1-13,-17 0,-36 0,18 14,-35-14,0 13,1-13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780 636,'51'68,"18"-34,-1 34,0 0,35 18,-52-35,18 17,-18-34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1161 638,'-51'17,"1"34,-1 16,0-16,0 0,18 17,-1-18,-17-16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812 586,'33'67,"0"-16,0-1,16 0,-16 1,0-1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1222 579,'-136'120,"69"-18,-18 1,17-69,34 17,0 1,34-1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761 1228,'52'35,"35"34,-35-17,17-18,0-17,-17 1,18-18,-1 0,-17-18,0-51,17 0,18 0,0-17,-18 17,-34 17,-35 0,-52 1,0-1,-18 17,-51-51,17 52,35 16,-1 1,18 17,0 17,35 35,-35-35,35 52,-35 0,17-17,18 0,-1 0,18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820 711,'50'0,"0"0,1 0,-1 0,0-9,0 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1021 694,'0'51,"0"17,0 17,-17-17,-50 17,16-51,17 17,136-51,-35-17,1 0,-17 0,-1-17,1 34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758 543,'85'45,"-16"-14,-1-31,-16 0,-1 0,17 15,18-15,-35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892 694,'0'68,"0"0,0 17,0 0,0 0,0-34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819 780,'67'-34,"-16"34,-1 0,1 0,-18 68,-33-18,17 1,-17 0,-17 17,-50-68,0 0,33 50,101-33,17 0,-33-17,-1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849 775,'69'-34,"-17"34,0 0,-18 52,-34 17,0-18,0 35,-34-34,-18 17,17-18,87 1,86-35,-51-17,86 0,-104 0,0 18,-17-18,-1 17,-51 34,18 53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770 604,'51'0,"17"0,0 13,1 1,-18-1,17-13,-17 0,0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751 663,'87'16,"16"33,-16-32,-35-17,34 32,-17-32,53 33,-53-17,0-16,-17 16,0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293 1438,'52'18,"18"-18,-18 0,70 0,-53 0,71-18,-36 1,-52 17,0 0,18-17,0-18,-18 18,0-1,0-17,0-17,-17 0,-17 0,-18-17,0-1,0 18,-35-17,0-1,18 18,-36 18,1-18,0 34,-18-34,18 17,0 18,0 0,-35-18,35 0,-1 35,1-17,0 17,0 0,0 17,-1 1,-16-1,-1 18,18-1,0-16,17 34,35 17,0 1,0-18,0 17,0 1,0-1,0-17,17 0,18 0,-17 0,16 0,-16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1072 874,'-18'-52,"-33"18,-1-36,17 18,-17 18,-17-1,0 35,17 0,0 0,-17 0,-18 35,36-18,16 35,-17-35,0 70,35-35,-35 17,52-17,0 0,0 35,0-17,17-18,1 0,16 17,1 0,17-17,0 0,34-34,0-18,-34 0,0 0,0-18,-35-34,35 0,17 0,-34 0,-18 0,18-17,-18 17,-17-17,18-18,-18 17,-35 1,0 17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771 598,'68'31,"0"-15,-17-1,16 1,-16-1,0 1,0-16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3-06-02T15:37:00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749 649,'69'0,"1"16,-1 17,-17-33,17 16,1 0,-18 1,-1-1,1-16,0 0,0 16,18-16,16 33,-16-33,-18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53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/>
            </a:lvl1pPr>
          </a:lstStyle>
          <a:p>
            <a:pPr>
              <a:defRPr/>
            </a:pPr>
            <a:fld id="{0D627628-D2D8-49FF-81F7-576E04D8F445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36080384-25447168</a:t>
            </a:r>
            <a:r>
              <a:rPr lang="zh-CN" altLang="en-US" dirty="0"/>
              <a:t>）</a:t>
            </a:r>
            <a:r>
              <a:rPr lang="en-US" altLang="zh-CN" dirty="0"/>
              <a:t>/644/1024=16k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7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数据块的登记表：一级、二级、三级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46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</a:rPr>
              <a:t>空间：索引需要占用单独的存储块，速度介于顺序和链式之间。</a:t>
            </a: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</a:ln>
        </p:spPr>
        <p:txBody>
          <a:bodyPr/>
          <a:lstStyle/>
          <a:p>
            <a:fld id="{B93CD57C-AD76-4EF4-B1AF-211E9F3BB098}" type="slidenum">
              <a:rPr lang="en-US" altLang="zh-CN" smtClean="0"/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</a:t>
            </a:r>
            <a:r>
              <a:rPr lang="en-US" altLang="zh-CN" dirty="0" err="1"/>
              <a:t>i</a:t>
            </a:r>
            <a:r>
              <a:rPr lang="zh-CN" altLang="en-US" dirty="0"/>
              <a:t>节点，根据文件长度从</a:t>
            </a:r>
            <a:r>
              <a:rPr lang="en-US" altLang="zh-CN" dirty="0" err="1"/>
              <a:t>i</a:t>
            </a:r>
            <a:r>
              <a:rPr lang="zh-CN" altLang="en-US" dirty="0"/>
              <a:t>节点中找到每个盘块的索引号，将</a:t>
            </a:r>
            <a:r>
              <a:rPr lang="en-US" altLang="zh-CN" dirty="0" err="1"/>
              <a:t>i</a:t>
            </a:r>
            <a:r>
              <a:rPr lang="zh-CN" altLang="en-US" dirty="0"/>
              <a:t>节点位图和逻辑块位图中相应位置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55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</a:t>
            </a:r>
            <a:r>
              <a:rPr lang="en-US" altLang="zh-CN" dirty="0" err="1"/>
              <a:t>i</a:t>
            </a:r>
            <a:r>
              <a:rPr lang="zh-CN" altLang="en-US" dirty="0"/>
              <a:t>节点，根据文件长度从</a:t>
            </a:r>
            <a:r>
              <a:rPr lang="en-US" altLang="zh-CN" dirty="0" err="1"/>
              <a:t>i</a:t>
            </a:r>
            <a:r>
              <a:rPr lang="zh-CN" altLang="en-US" dirty="0"/>
              <a:t>节点中找到每个盘块的索引号，将</a:t>
            </a:r>
            <a:r>
              <a:rPr lang="en-US" altLang="zh-CN" dirty="0" err="1"/>
              <a:t>i</a:t>
            </a:r>
            <a:r>
              <a:rPr lang="zh-CN" altLang="en-US" dirty="0"/>
              <a:t>节点位图和逻辑块位图中相应位置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56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</a:t>
            </a:r>
            <a:r>
              <a:rPr lang="en-US" altLang="zh-CN" dirty="0" err="1"/>
              <a:t>i</a:t>
            </a:r>
            <a:r>
              <a:rPr lang="zh-CN" altLang="en-US" dirty="0"/>
              <a:t>节点，根据文件长度从</a:t>
            </a:r>
            <a:r>
              <a:rPr lang="en-US" altLang="zh-CN" dirty="0" err="1"/>
              <a:t>i</a:t>
            </a:r>
            <a:r>
              <a:rPr lang="zh-CN" altLang="en-US" dirty="0"/>
              <a:t>节点中找到每个盘块的索引号，将</a:t>
            </a:r>
            <a:r>
              <a:rPr lang="en-US" altLang="zh-CN" dirty="0" err="1"/>
              <a:t>i</a:t>
            </a:r>
            <a:r>
              <a:rPr lang="zh-CN" altLang="en-US" dirty="0"/>
              <a:t>节点位图和逻辑块位图中相应位置</a:t>
            </a:r>
            <a:r>
              <a:rPr lang="en-US" altLang="zh-CN" dirty="0"/>
              <a:t>0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58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64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68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36080384-25447168</a:t>
            </a:r>
            <a:r>
              <a:rPr lang="zh-CN" altLang="en-US" dirty="0"/>
              <a:t>）</a:t>
            </a:r>
            <a:r>
              <a:rPr lang="en-US" altLang="zh-CN" dirty="0"/>
              <a:t>/644/1024=16k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71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72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1783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现在</a:t>
            </a:r>
            <a:r>
              <a:rPr lang="en-US" altLang="zh-CN" dirty="0" err="1"/>
              <a:t>os</a:t>
            </a:r>
            <a:r>
              <a:rPr lang="zh-CN" altLang="en-US" dirty="0"/>
              <a:t>都有文件夹，那么是如何产生的？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12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74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找到</a:t>
            </a:r>
            <a:r>
              <a:rPr lang="en-US" altLang="zh-CN" dirty="0"/>
              <a:t>a</a:t>
            </a:r>
            <a:r>
              <a:rPr lang="zh-CN" altLang="en-US" dirty="0"/>
              <a:t>这个建筑。比如</a:t>
            </a:r>
            <a:r>
              <a:rPr lang="en-US" altLang="zh-CN" dirty="0"/>
              <a:t>/</a:t>
            </a:r>
            <a:r>
              <a:rPr lang="zh-CN" altLang="en-US" dirty="0"/>
              <a:t>代表一个城市，</a:t>
            </a:r>
            <a:r>
              <a:rPr lang="en-US" altLang="zh-CN" dirty="0"/>
              <a:t>my</a:t>
            </a:r>
            <a:r>
              <a:rPr lang="zh-CN" altLang="en-US" dirty="0"/>
              <a:t>是这个城市里的一个区，</a:t>
            </a:r>
            <a:r>
              <a:rPr lang="en-US" altLang="zh-CN" dirty="0"/>
              <a:t>data</a:t>
            </a:r>
            <a:r>
              <a:rPr lang="zh-CN" altLang="en-US" dirty="0"/>
              <a:t>是一街道，找</a:t>
            </a:r>
            <a:r>
              <a:rPr lang="en-US" altLang="zh-CN" dirty="0"/>
              <a:t>a</a:t>
            </a:r>
            <a:r>
              <a:rPr lang="zh-CN" altLang="en-US" dirty="0"/>
              <a:t>这个名字的建筑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延迟写，直接写（缓存和磁盘都写）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25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延迟写，直接写（缓存和磁盘都写）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6686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第一列即为“</a:t>
            </a:r>
            <a:r>
              <a:rPr lang="en-US" altLang="zh-CN" dirty="0"/>
              <a:t>d” ,</a:t>
            </a:r>
            <a:r>
              <a:rPr lang="zh-CN" altLang="en-US" dirty="0"/>
              <a:t>表示文件类型（目录或文件），另一部分是“</a:t>
            </a:r>
            <a:r>
              <a:rPr lang="en-US" altLang="zh-CN" dirty="0" err="1"/>
              <a:t>rwxr</a:t>
            </a:r>
            <a:r>
              <a:rPr lang="en-US" altLang="zh-CN" dirty="0"/>
              <a:t>-x---” </a:t>
            </a:r>
            <a:r>
              <a:rPr lang="zh-CN" altLang="en-US" dirty="0"/>
              <a:t>表示文件权限，权限有分为三段：即为 “ </a:t>
            </a:r>
            <a:r>
              <a:rPr lang="en-US" altLang="zh-CN" dirty="0" err="1"/>
              <a:t>rwx</a:t>
            </a:r>
            <a:r>
              <a:rPr lang="en-US" altLang="zh-CN" dirty="0"/>
              <a:t> ”,“  r-x  ”</a:t>
            </a:r>
            <a:r>
              <a:rPr lang="zh-CN" altLang="en-US" dirty="0"/>
              <a:t>和 “ </a:t>
            </a:r>
            <a:r>
              <a:rPr lang="en-US" altLang="zh-CN" dirty="0"/>
              <a:t>---  ”</a:t>
            </a:r>
            <a:r>
              <a:rPr lang="zh-CN" altLang="en-US" dirty="0"/>
              <a:t>分别表示 ，文件所有者的权限，文件所属组的权限 和其他用户对文件的权限。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28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异或运算，操作系统本身完全可以实现这种文件系统，但是速度呢？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r>
              <a:rPr lang="zh-CN" altLang="en-US" dirty="0">
                <a:effectLst/>
              </a:rPr>
              <a:t>都有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幻数</a:t>
            </a:r>
            <a:r>
              <a:rPr lang="zh-CN" altLang="en-US" dirty="0">
                <a:effectLst/>
              </a:rPr>
              <a:t>标志来表明该</a:t>
            </a:r>
            <a:r>
              <a:rPr lang="zh-CN" alt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r>
              <a:rPr lang="zh-CN" altLang="en-US" dirty="0">
                <a:effectLst/>
              </a:rPr>
              <a:t>的格式，代号。</a:t>
            </a:r>
            <a:endParaRPr lang="en-US" altLang="zh-CN" dirty="0">
              <a:effectLst/>
            </a:endParaRPr>
          </a:p>
          <a:p>
            <a:r>
              <a:rPr lang="zh-CN" altLang="en-US" dirty="0">
                <a:effectLst/>
              </a:rPr>
              <a:t>超级块表示每部分的数量和位置。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40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36080384-25447168</a:t>
            </a:r>
            <a:r>
              <a:rPr lang="zh-CN" altLang="en-US" dirty="0"/>
              <a:t>）</a:t>
            </a:r>
            <a:r>
              <a:rPr lang="en-US" altLang="zh-CN" dirty="0"/>
              <a:t>/644/1024=16k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D627628-D2D8-49FF-81F7-576E04D8F445}" type="slidenum">
              <a:rPr lang="en-US" altLang="zh-CN" smtClean="0"/>
              <a:t>43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7848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2775" y="1268413"/>
            <a:ext cx="7921625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28" name="Text Box 9"/>
          <p:cNvSpPr txBox="1">
            <a:spLocks noChangeArrowheads="1"/>
          </p:cNvSpPr>
          <p:nvPr userDrawn="1"/>
        </p:nvSpPr>
        <p:spPr bwMode="auto">
          <a:xfrm>
            <a:off x="4114800" y="6521450"/>
            <a:ext cx="9144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zh-CN" sz="1600">
                <a:ea typeface="华文琥珀" panose="02010800040101010101" pitchFamily="2" charset="-122"/>
              </a:rPr>
              <a:t>- </a:t>
            </a:r>
            <a:fld id="{0C8FA1E4-0ECE-48C9-95E2-ADCA1A709D5D}" type="slidenum">
              <a:rPr lang="en-US" altLang="zh-CN" sz="1600" smtClean="0">
                <a:ea typeface="华文琥珀" panose="02010800040101010101" pitchFamily="2" charset="-122"/>
              </a:rPr>
              <a:t>‹#›</a:t>
            </a:fld>
            <a:r>
              <a:rPr lang="en-US" altLang="zh-CN" sz="1600">
                <a:ea typeface="华文琥珀" panose="02010800040101010101" pitchFamily="2" charset="-122"/>
              </a:rPr>
              <a:t> -</a:t>
            </a:r>
          </a:p>
        </p:txBody>
      </p:sp>
      <p:sp>
        <p:nvSpPr>
          <p:cNvPr id="1029" name="Line 32"/>
          <p:cNvSpPr>
            <a:spLocks noChangeShapeType="1"/>
          </p:cNvSpPr>
          <p:nvPr userDrawn="1"/>
        </p:nvSpPr>
        <p:spPr bwMode="auto">
          <a:xfrm>
            <a:off x="0" y="1066800"/>
            <a:ext cx="8024813" cy="0"/>
          </a:xfrm>
          <a:prstGeom prst="line">
            <a:avLst/>
          </a:prstGeom>
          <a:noFill/>
          <a:ln w="50800">
            <a:solidFill>
              <a:srgbClr val="C1C43C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6442" name="Text Box 10"/>
          <p:cNvSpPr txBox="1">
            <a:spLocks noChangeArrowheads="1"/>
          </p:cNvSpPr>
          <p:nvPr userDrawn="1"/>
        </p:nvSpPr>
        <p:spPr bwMode="auto">
          <a:xfrm>
            <a:off x="7543800" y="6553200"/>
            <a:ext cx="1504950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1000" dirty="0">
                <a:solidFill>
                  <a:srgbClr val="006699"/>
                </a:solidFill>
                <a:latin typeface="Helvetica" pitchFamily="34" charset="0"/>
                <a:ea typeface="MS PGothic" panose="020B0600070205080204" pitchFamily="34" charset="-128"/>
              </a:rPr>
              <a:t>计算学部智能软件中心</a:t>
            </a:r>
          </a:p>
        </p:txBody>
      </p:sp>
      <p:sp>
        <p:nvSpPr>
          <p:cNvPr id="146443" name="Text Box 11"/>
          <p:cNvSpPr txBox="1">
            <a:spLocks noChangeArrowheads="1"/>
          </p:cNvSpPr>
          <p:nvPr userDrawn="1"/>
        </p:nvSpPr>
        <p:spPr bwMode="auto">
          <a:xfrm>
            <a:off x="76200" y="6602413"/>
            <a:ext cx="1338828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37931725" indent="-3747452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r>
              <a:rPr lang="zh-CN" altLang="en-US" sz="1000" dirty="0">
                <a:solidFill>
                  <a:srgbClr val="006699"/>
                </a:solidFill>
                <a:latin typeface="Helvetica" pitchFamily="34" charset="0"/>
                <a:ea typeface="MS PGothic" panose="020B0600070205080204" pitchFamily="34" charset="-128"/>
              </a:rPr>
              <a:t>操作系统设计与实现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993300"/>
        </a:buClr>
        <a:buSzPct val="90000"/>
        <a:buFont typeface="Wingdings" panose="05000000000000000000" pitchFamily="2" charset="2"/>
        <a:buChar char="n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6600"/>
        </a:buClr>
        <a:buSzPct val="80000"/>
        <a:buFont typeface="Wingdings" panose="05000000000000000000" pitchFamily="2" charset="2"/>
        <a:buChar char="l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FF6600"/>
        </a:buClr>
        <a:buSzPct val="75000"/>
        <a:buFont typeface="Times New Roman" panose="02020603050405020304" pitchFamily="18" charset="0"/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anose="02020603050405020304" pitchFamily="18" charset="0"/>
        <a:buChar char="»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anose="02020603050405020304" pitchFamily="18" charset="0"/>
        <a:buChar char="»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anose="02020603050405020304" pitchFamily="18" charset="0"/>
        <a:buChar char="»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anose="02020603050405020304" pitchFamily="18" charset="0"/>
        <a:buChar char="»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FF0066"/>
        </a:buClr>
        <a:buSzPct val="75000"/>
        <a:buFont typeface="Times New Roman" panose="02020603050405020304" pitchFamily="18" charset="0"/>
        <a:buChar char="»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wmf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6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w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BE%AE%E5%86%85%E6%A0%B8/3856137" TargetMode="External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customXml" Target="../ink/ink20.xml"/><Relationship Id="rId21" Type="http://schemas.openxmlformats.org/officeDocument/2006/relationships/image" Target="../media/image36.png"/><Relationship Id="rId34" Type="http://schemas.openxmlformats.org/officeDocument/2006/relationships/image" Target="../media/image41.png"/><Relationship Id="rId42" Type="http://schemas.openxmlformats.org/officeDocument/2006/relationships/image" Target="../media/image45.png"/><Relationship Id="rId47" Type="http://schemas.openxmlformats.org/officeDocument/2006/relationships/customXml" Target="../ink/ink24.xml"/><Relationship Id="rId50" Type="http://schemas.openxmlformats.org/officeDocument/2006/relationships/image" Target="../media/image49.png"/><Relationship Id="rId55" Type="http://schemas.openxmlformats.org/officeDocument/2006/relationships/customXml" Target="../ink/ink28.xml"/><Relationship Id="rId63" Type="http://schemas.openxmlformats.org/officeDocument/2006/relationships/customXml" Target="../ink/ink32.xm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customXml" Target="../ink/ink15.xml"/><Relationship Id="rId41" Type="http://schemas.openxmlformats.org/officeDocument/2006/relationships/customXml" Target="../ink/ink21.xml"/><Relationship Id="rId54" Type="http://schemas.openxmlformats.org/officeDocument/2006/relationships/image" Target="../media/image51.png"/><Relationship Id="rId6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2.xml"/><Relationship Id="rId11" Type="http://schemas.openxmlformats.org/officeDocument/2006/relationships/image" Target="../media/image31.png"/><Relationship Id="rId24" Type="http://schemas.openxmlformats.org/officeDocument/2006/relationships/customXml" Target="../ink/ink11.xml"/><Relationship Id="rId32" Type="http://schemas.openxmlformats.org/officeDocument/2006/relationships/image" Target="../media/image40.png"/><Relationship Id="rId37" Type="http://schemas.openxmlformats.org/officeDocument/2006/relationships/customXml" Target="../ink/ink19.xml"/><Relationship Id="rId40" Type="http://schemas.openxmlformats.org/officeDocument/2006/relationships/image" Target="../media/image44.png"/><Relationship Id="rId45" Type="http://schemas.openxmlformats.org/officeDocument/2006/relationships/customXml" Target="../ink/ink23.xml"/><Relationship Id="rId53" Type="http://schemas.openxmlformats.org/officeDocument/2006/relationships/customXml" Target="../ink/ink27.xml"/><Relationship Id="rId58" Type="http://schemas.openxmlformats.org/officeDocument/2006/relationships/image" Target="../media/image53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23" Type="http://schemas.openxmlformats.org/officeDocument/2006/relationships/image" Target="../media/image37.png"/><Relationship Id="rId28" Type="http://schemas.openxmlformats.org/officeDocument/2006/relationships/customXml" Target="../ink/ink14.xml"/><Relationship Id="rId36" Type="http://schemas.openxmlformats.org/officeDocument/2006/relationships/image" Target="../media/image42.png"/><Relationship Id="rId49" Type="http://schemas.openxmlformats.org/officeDocument/2006/relationships/customXml" Target="../ink/ink25.xml"/><Relationship Id="rId57" Type="http://schemas.openxmlformats.org/officeDocument/2006/relationships/customXml" Target="../ink/ink29.xml"/><Relationship Id="rId61" Type="http://schemas.openxmlformats.org/officeDocument/2006/relationships/customXml" Target="../ink/ink31.xml"/><Relationship Id="rId10" Type="http://schemas.openxmlformats.org/officeDocument/2006/relationships/customXml" Target="../ink/ink4.xml"/><Relationship Id="rId19" Type="http://schemas.openxmlformats.org/officeDocument/2006/relationships/image" Target="../media/image35.png"/><Relationship Id="rId31" Type="http://schemas.openxmlformats.org/officeDocument/2006/relationships/customXml" Target="../ink/ink16.xml"/><Relationship Id="rId44" Type="http://schemas.openxmlformats.org/officeDocument/2006/relationships/image" Target="../media/image46.png"/><Relationship Id="rId52" Type="http://schemas.openxmlformats.org/officeDocument/2006/relationships/image" Target="../media/image50.png"/><Relationship Id="rId60" Type="http://schemas.openxmlformats.org/officeDocument/2006/relationships/image" Target="../media/image54.png"/><Relationship Id="rId4" Type="http://schemas.openxmlformats.org/officeDocument/2006/relationships/customXml" Target="../ink/ink1.xml"/><Relationship Id="rId9" Type="http://schemas.openxmlformats.org/officeDocument/2006/relationships/image" Target="../media/image30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customXml" Target="../ink/ink13.xml"/><Relationship Id="rId30" Type="http://schemas.openxmlformats.org/officeDocument/2006/relationships/image" Target="../media/image39.png"/><Relationship Id="rId35" Type="http://schemas.openxmlformats.org/officeDocument/2006/relationships/customXml" Target="../ink/ink18.xml"/><Relationship Id="rId43" Type="http://schemas.openxmlformats.org/officeDocument/2006/relationships/customXml" Target="../ink/ink22.xml"/><Relationship Id="rId48" Type="http://schemas.openxmlformats.org/officeDocument/2006/relationships/image" Target="../media/image48.png"/><Relationship Id="rId56" Type="http://schemas.openxmlformats.org/officeDocument/2006/relationships/image" Target="../media/image52.png"/><Relationship Id="rId64" Type="http://schemas.openxmlformats.org/officeDocument/2006/relationships/image" Target="../media/image56.png"/><Relationship Id="rId8" Type="http://schemas.openxmlformats.org/officeDocument/2006/relationships/customXml" Target="../ink/ink3.xml"/><Relationship Id="rId51" Type="http://schemas.openxmlformats.org/officeDocument/2006/relationships/customXml" Target="../ink/ink26.xml"/><Relationship Id="rId3" Type="http://schemas.openxmlformats.org/officeDocument/2006/relationships/image" Target="../media/image13.png"/><Relationship Id="rId12" Type="http://schemas.openxmlformats.org/officeDocument/2006/relationships/customXml" Target="../ink/ink5.xml"/><Relationship Id="rId17" Type="http://schemas.openxmlformats.org/officeDocument/2006/relationships/image" Target="../media/image34.png"/><Relationship Id="rId25" Type="http://schemas.openxmlformats.org/officeDocument/2006/relationships/image" Target="../media/image38.png"/><Relationship Id="rId33" Type="http://schemas.openxmlformats.org/officeDocument/2006/relationships/customXml" Target="../ink/ink17.xml"/><Relationship Id="rId38" Type="http://schemas.openxmlformats.org/officeDocument/2006/relationships/image" Target="../media/image43.png"/><Relationship Id="rId46" Type="http://schemas.openxmlformats.org/officeDocument/2006/relationships/image" Target="../media/image47.png"/><Relationship Id="rId59" Type="http://schemas.openxmlformats.org/officeDocument/2006/relationships/customXml" Target="../ink/ink3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57.png"/><Relationship Id="rId4" Type="http://schemas.openxmlformats.org/officeDocument/2006/relationships/image" Target="../media/image35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w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75"/>
          <p:cNvSpPr>
            <a:spLocks noChangeArrowheads="1"/>
          </p:cNvSpPr>
          <p:nvPr/>
        </p:nvSpPr>
        <p:spPr bwMode="auto">
          <a:xfrm>
            <a:off x="990600" y="152400"/>
            <a:ext cx="6629400" cy="84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4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12</a:t>
            </a:r>
            <a:r>
              <a:rPr lang="zh-CN" altLang="en-US" sz="44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章 文件系统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828800"/>
            <a:ext cx="83058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主讲教师：曲明成</a:t>
            </a:r>
            <a:endParaRPr lang="zh-CN" altLang="en-US" sz="2000" kern="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4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电   话：</a:t>
            </a:r>
            <a:r>
              <a:rPr lang="zh-CN" altLang="en-US" sz="2400" kern="0" dirty="0">
                <a:solidFill>
                  <a:srgbClr val="A5002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0" dirty="0">
                <a:solidFill>
                  <a:srgbClr val="A5002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15645102418</a:t>
            </a: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en-US" altLang="zh-CN" sz="24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E-mail</a:t>
            </a:r>
            <a:r>
              <a:rPr lang="zh-CN" altLang="en-US" sz="2400" kern="0" dirty="0">
                <a:latin typeface="宋体" panose="02010600030101010101" pitchFamily="2" charset="-122"/>
                <a:cs typeface="Times New Roman" panose="02020603050405020304" pitchFamily="18" charset="0"/>
              </a:rPr>
              <a:t>： </a:t>
            </a:r>
            <a:r>
              <a:rPr lang="en-US" altLang="zh-CN" sz="2400" kern="0" dirty="0" err="1">
                <a:latin typeface="宋体" panose="02010600030101010101" pitchFamily="2" charset="-122"/>
                <a:cs typeface="Times New Roman" panose="02020603050405020304" pitchFamily="18" charset="0"/>
              </a:rPr>
              <a:t>qumingcheng@126.com</a:t>
            </a:r>
            <a:endParaRPr lang="en-US" altLang="zh-CN" sz="2400" kern="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400" kern="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kern="0" dirty="0">
                <a:solidFill>
                  <a:srgbClr val="99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哈工大计算学部</a:t>
            </a:r>
            <a:r>
              <a:rPr lang="en-US" altLang="zh-CN" kern="0" dirty="0">
                <a:solidFill>
                  <a:srgbClr val="99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kern="0" dirty="0">
                <a:solidFill>
                  <a:srgbClr val="9933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智能软件中心</a:t>
            </a:r>
            <a:endParaRPr lang="zh-CN" altLang="en-US" sz="2000" kern="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altLang="zh-CN" kern="0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  <a:defRPr/>
            </a:pPr>
            <a:endParaRPr lang="en-US" altLang="zh-CN" sz="2400" kern="0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文件的引入</a:t>
            </a:r>
          </a:p>
        </p:txBody>
      </p:sp>
      <p:graphicFrame>
        <p:nvGraphicFramePr>
          <p:cNvPr id="6147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2166620" imgH="2287270" progId="MS_ClipArt_Gallery.2">
                  <p:embed/>
                </p:oleObj>
              </mc:Choice>
              <mc:Fallback>
                <p:oleObj name="剪辑" r:id="rId2" imgW="2166620" imgH="228727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48" name="AutoShape 4"/>
          <p:cNvSpPr>
            <a:spLocks noChangeArrowheads="1"/>
          </p:cNvSpPr>
          <p:nvPr/>
        </p:nvSpPr>
        <p:spPr bwMode="auto">
          <a:xfrm rot="10800000">
            <a:off x="5715000" y="1371600"/>
            <a:ext cx="1600200" cy="914400"/>
          </a:xfrm>
          <a:prstGeom prst="wedgeRoundRectCallout">
            <a:avLst>
              <a:gd name="adj1" fmla="val 94046"/>
              <a:gd name="adj2" fmla="val 3125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字符序列</a:t>
            </a:r>
            <a:r>
              <a:rPr lang="en-US" altLang="zh-CN" sz="2400"/>
              <a:t>(</a:t>
            </a:r>
            <a:r>
              <a:rPr lang="zh-CN" altLang="en-US" sz="2400"/>
              <a:t>字符流</a:t>
            </a:r>
            <a:r>
              <a:rPr lang="en-US" altLang="zh-CN" sz="2400"/>
              <a:t>)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6149" name="Group 5"/>
          <p:cNvGrpSpPr/>
          <p:nvPr/>
        </p:nvGrpSpPr>
        <p:grpSpPr bwMode="auto">
          <a:xfrm>
            <a:off x="2362200" y="1600200"/>
            <a:ext cx="3048000" cy="1219200"/>
            <a:chOff x="1440" y="2400"/>
            <a:chExt cx="1920" cy="768"/>
          </a:xfrm>
        </p:grpSpPr>
        <p:pic>
          <p:nvPicPr>
            <p:cNvPr id="6197" name="Picture 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1190">
              <a:off x="2496" y="2496"/>
              <a:ext cx="864" cy="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98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400"/>
              <a:ext cx="72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99" name="Line 8"/>
            <p:cNvSpPr>
              <a:spLocks noChangeShapeType="1"/>
            </p:cNvSpPr>
            <p:nvPr/>
          </p:nvSpPr>
          <p:spPr bwMode="auto">
            <a:xfrm flipV="1">
              <a:off x="1776" y="2544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00" name="Line 9"/>
            <p:cNvSpPr>
              <a:spLocks noChangeShapeType="1"/>
            </p:cNvSpPr>
            <p:nvPr/>
          </p:nvSpPr>
          <p:spPr bwMode="auto">
            <a:xfrm flipV="1">
              <a:off x="1872" y="3024"/>
              <a:ext cx="115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0" name="Group 10"/>
          <p:cNvGrpSpPr/>
          <p:nvPr/>
        </p:nvGrpSpPr>
        <p:grpSpPr bwMode="auto">
          <a:xfrm>
            <a:off x="533400" y="2667000"/>
            <a:ext cx="7543800" cy="603250"/>
            <a:chOff x="622" y="1170"/>
            <a:chExt cx="4752" cy="380"/>
          </a:xfrm>
        </p:grpSpPr>
        <p:sp>
          <p:nvSpPr>
            <p:cNvPr id="6195" name="Rectangle 11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磁盘上的文件的样子</a:t>
              </a:r>
            </a:p>
          </p:txBody>
        </p:sp>
        <p:pic>
          <p:nvPicPr>
            <p:cNvPr id="6196" name="Picture 12" descr="j01158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51" name="Group 13"/>
          <p:cNvGrpSpPr/>
          <p:nvPr/>
        </p:nvGrpSpPr>
        <p:grpSpPr bwMode="auto">
          <a:xfrm>
            <a:off x="4038600" y="2819400"/>
            <a:ext cx="1981200" cy="1143000"/>
            <a:chOff x="3504" y="3120"/>
            <a:chExt cx="1248" cy="720"/>
          </a:xfrm>
        </p:grpSpPr>
        <p:sp>
          <p:nvSpPr>
            <p:cNvPr id="6182" name="Rectangle 14"/>
            <p:cNvSpPr>
              <a:spLocks noChangeArrowheads="1"/>
            </p:cNvSpPr>
            <p:nvPr/>
          </p:nvSpPr>
          <p:spPr bwMode="auto">
            <a:xfrm>
              <a:off x="3600" y="339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3" name="Rectangle 15"/>
            <p:cNvSpPr>
              <a:spLocks noChangeArrowheads="1"/>
            </p:cNvSpPr>
            <p:nvPr/>
          </p:nvSpPr>
          <p:spPr bwMode="auto">
            <a:xfrm>
              <a:off x="3696" y="3476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4" name="Rectangle 16"/>
            <p:cNvSpPr>
              <a:spLocks noChangeArrowheads="1"/>
            </p:cNvSpPr>
            <p:nvPr/>
          </p:nvSpPr>
          <p:spPr bwMode="auto">
            <a:xfrm>
              <a:off x="3792" y="355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5" name="Rectangle 17"/>
            <p:cNvSpPr>
              <a:spLocks noChangeArrowheads="1"/>
            </p:cNvSpPr>
            <p:nvPr/>
          </p:nvSpPr>
          <p:spPr bwMode="auto">
            <a:xfrm>
              <a:off x="3984" y="3200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6" name="Rectangle 18"/>
            <p:cNvSpPr>
              <a:spLocks noChangeArrowheads="1"/>
            </p:cNvSpPr>
            <p:nvPr/>
          </p:nvSpPr>
          <p:spPr bwMode="auto">
            <a:xfrm>
              <a:off x="3984" y="371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7" name="Rectangle 19"/>
            <p:cNvSpPr>
              <a:spLocks noChangeArrowheads="1"/>
            </p:cNvSpPr>
            <p:nvPr/>
          </p:nvSpPr>
          <p:spPr bwMode="auto">
            <a:xfrm>
              <a:off x="4080" y="3279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8" name="Rectangle 20"/>
            <p:cNvSpPr>
              <a:spLocks noChangeArrowheads="1"/>
            </p:cNvSpPr>
            <p:nvPr/>
          </p:nvSpPr>
          <p:spPr bwMode="auto">
            <a:xfrm>
              <a:off x="4176" y="335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9999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89" name="Rectangle 21"/>
            <p:cNvSpPr>
              <a:spLocks noChangeArrowheads="1"/>
            </p:cNvSpPr>
            <p:nvPr/>
          </p:nvSpPr>
          <p:spPr bwMode="auto">
            <a:xfrm>
              <a:off x="4272" y="3436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0" name="Rectangle 22"/>
            <p:cNvSpPr>
              <a:spLocks noChangeArrowheads="1"/>
            </p:cNvSpPr>
            <p:nvPr/>
          </p:nvSpPr>
          <p:spPr bwMode="auto">
            <a:xfrm>
              <a:off x="4368" y="3515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1" name="Rectangle 23"/>
            <p:cNvSpPr>
              <a:spLocks noChangeArrowheads="1"/>
            </p:cNvSpPr>
            <p:nvPr/>
          </p:nvSpPr>
          <p:spPr bwMode="auto">
            <a:xfrm>
              <a:off x="4464" y="359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2" name="Rectangle 24"/>
            <p:cNvSpPr>
              <a:spLocks noChangeArrowheads="1"/>
            </p:cNvSpPr>
            <p:nvPr/>
          </p:nvSpPr>
          <p:spPr bwMode="auto">
            <a:xfrm>
              <a:off x="3888" y="363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3" name="Rectangle 25"/>
            <p:cNvSpPr>
              <a:spLocks noChangeArrowheads="1"/>
            </p:cNvSpPr>
            <p:nvPr/>
          </p:nvSpPr>
          <p:spPr bwMode="auto">
            <a:xfrm>
              <a:off x="3984" y="370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94" name="AutoShape 26"/>
            <p:cNvSpPr>
              <a:spLocks noChangeArrowheads="1"/>
            </p:cNvSpPr>
            <p:nvPr/>
          </p:nvSpPr>
          <p:spPr bwMode="auto">
            <a:xfrm>
              <a:off x="3504" y="3120"/>
              <a:ext cx="1248" cy="72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152" name="AutoShape 27"/>
          <p:cNvSpPr>
            <a:spLocks noChangeArrowheads="1"/>
          </p:cNvSpPr>
          <p:nvPr/>
        </p:nvSpPr>
        <p:spPr bwMode="auto">
          <a:xfrm rot="10800000">
            <a:off x="5791200" y="2514600"/>
            <a:ext cx="1600200" cy="533400"/>
          </a:xfrm>
          <a:prstGeom prst="wedgeRoundRectCallout">
            <a:avLst>
              <a:gd name="adj1" fmla="val 47417"/>
              <a:gd name="adj2" fmla="val -8809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扇区集合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6153" name="Group 28"/>
          <p:cNvGrpSpPr/>
          <p:nvPr/>
        </p:nvGrpSpPr>
        <p:grpSpPr bwMode="auto">
          <a:xfrm>
            <a:off x="457200" y="1073150"/>
            <a:ext cx="7543800" cy="603250"/>
            <a:chOff x="622" y="1170"/>
            <a:chExt cx="4752" cy="380"/>
          </a:xfrm>
        </p:grpSpPr>
        <p:sp>
          <p:nvSpPr>
            <p:cNvPr id="6180" name="Rectangle 29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用户眼里文件的样子</a:t>
              </a:r>
            </a:p>
          </p:txBody>
        </p:sp>
        <p:pic>
          <p:nvPicPr>
            <p:cNvPr id="6181" name="Picture 30" descr="j011583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54" name="Rectangle 31"/>
          <p:cNvSpPr>
            <a:spLocks noChangeArrowheads="1"/>
          </p:cNvSpPr>
          <p:nvPr/>
        </p:nvSpPr>
        <p:spPr bwMode="auto">
          <a:xfrm>
            <a:off x="765175" y="38592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文件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r>
              <a:rPr lang="zh-CN" altLang="en-US">
                <a:solidFill>
                  <a:srgbClr val="FF0000"/>
                </a:solidFill>
              </a:rPr>
              <a:t>建立了字符流到盘块集合的映射关系</a:t>
            </a:r>
          </a:p>
        </p:txBody>
      </p:sp>
      <p:grpSp>
        <p:nvGrpSpPr>
          <p:cNvPr id="6155" name="Group 32"/>
          <p:cNvGrpSpPr/>
          <p:nvPr/>
        </p:nvGrpSpPr>
        <p:grpSpPr bwMode="auto">
          <a:xfrm>
            <a:off x="1752600" y="4572000"/>
            <a:ext cx="3048000" cy="1219200"/>
            <a:chOff x="1440" y="2400"/>
            <a:chExt cx="1920" cy="768"/>
          </a:xfrm>
        </p:grpSpPr>
        <p:pic>
          <p:nvPicPr>
            <p:cNvPr id="6176" name="Picture 3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131190">
              <a:off x="2496" y="2496"/>
              <a:ext cx="864" cy="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177" name="Picture 3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" y="2400"/>
              <a:ext cx="724" cy="7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78" name="Line 35"/>
            <p:cNvSpPr>
              <a:spLocks noChangeShapeType="1"/>
            </p:cNvSpPr>
            <p:nvPr/>
          </p:nvSpPr>
          <p:spPr bwMode="auto">
            <a:xfrm flipV="1">
              <a:off x="1776" y="2544"/>
              <a:ext cx="81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79" name="Line 36"/>
            <p:cNvSpPr>
              <a:spLocks noChangeShapeType="1"/>
            </p:cNvSpPr>
            <p:nvPr/>
          </p:nvSpPr>
          <p:spPr bwMode="auto">
            <a:xfrm flipV="1">
              <a:off x="1872" y="3024"/>
              <a:ext cx="115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156" name="Group 37"/>
          <p:cNvGrpSpPr/>
          <p:nvPr/>
        </p:nvGrpSpPr>
        <p:grpSpPr bwMode="auto">
          <a:xfrm>
            <a:off x="4800600" y="5562600"/>
            <a:ext cx="1981200" cy="1143000"/>
            <a:chOff x="3504" y="3120"/>
            <a:chExt cx="1248" cy="720"/>
          </a:xfrm>
        </p:grpSpPr>
        <p:sp>
          <p:nvSpPr>
            <p:cNvPr id="6163" name="Rectangle 38"/>
            <p:cNvSpPr>
              <a:spLocks noChangeArrowheads="1"/>
            </p:cNvSpPr>
            <p:nvPr/>
          </p:nvSpPr>
          <p:spPr bwMode="auto">
            <a:xfrm>
              <a:off x="3600" y="339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4" name="Rectangle 39"/>
            <p:cNvSpPr>
              <a:spLocks noChangeArrowheads="1"/>
            </p:cNvSpPr>
            <p:nvPr/>
          </p:nvSpPr>
          <p:spPr bwMode="auto">
            <a:xfrm>
              <a:off x="3696" y="3476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5" name="Rectangle 40"/>
            <p:cNvSpPr>
              <a:spLocks noChangeArrowheads="1"/>
            </p:cNvSpPr>
            <p:nvPr/>
          </p:nvSpPr>
          <p:spPr bwMode="auto">
            <a:xfrm>
              <a:off x="3792" y="355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6" name="Rectangle 41"/>
            <p:cNvSpPr>
              <a:spLocks noChangeArrowheads="1"/>
            </p:cNvSpPr>
            <p:nvPr/>
          </p:nvSpPr>
          <p:spPr bwMode="auto">
            <a:xfrm>
              <a:off x="3984" y="3200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7" name="Rectangle 42"/>
            <p:cNvSpPr>
              <a:spLocks noChangeArrowheads="1"/>
            </p:cNvSpPr>
            <p:nvPr/>
          </p:nvSpPr>
          <p:spPr bwMode="auto">
            <a:xfrm>
              <a:off x="3984" y="371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8" name="Rectangle 43"/>
            <p:cNvSpPr>
              <a:spLocks noChangeArrowheads="1"/>
            </p:cNvSpPr>
            <p:nvPr/>
          </p:nvSpPr>
          <p:spPr bwMode="auto">
            <a:xfrm>
              <a:off x="4080" y="3279"/>
              <a:ext cx="192" cy="78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69" name="Rectangle 44"/>
            <p:cNvSpPr>
              <a:spLocks noChangeArrowheads="1"/>
            </p:cNvSpPr>
            <p:nvPr/>
          </p:nvSpPr>
          <p:spPr bwMode="auto">
            <a:xfrm>
              <a:off x="4176" y="3357"/>
              <a:ext cx="192" cy="79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0" name="Rectangle 45"/>
            <p:cNvSpPr>
              <a:spLocks noChangeArrowheads="1"/>
            </p:cNvSpPr>
            <p:nvPr/>
          </p:nvSpPr>
          <p:spPr bwMode="auto">
            <a:xfrm>
              <a:off x="4272" y="3436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1" name="Rectangle 46"/>
            <p:cNvSpPr>
              <a:spLocks noChangeArrowheads="1"/>
            </p:cNvSpPr>
            <p:nvPr/>
          </p:nvSpPr>
          <p:spPr bwMode="auto">
            <a:xfrm>
              <a:off x="4368" y="3515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2" name="Rectangle 47"/>
            <p:cNvSpPr>
              <a:spLocks noChangeArrowheads="1"/>
            </p:cNvSpPr>
            <p:nvPr/>
          </p:nvSpPr>
          <p:spPr bwMode="auto">
            <a:xfrm>
              <a:off x="4464" y="3594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3" name="Rectangle 48"/>
            <p:cNvSpPr>
              <a:spLocks noChangeArrowheads="1"/>
            </p:cNvSpPr>
            <p:nvPr/>
          </p:nvSpPr>
          <p:spPr bwMode="auto">
            <a:xfrm>
              <a:off x="3888" y="3632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4" name="Rectangle 49"/>
            <p:cNvSpPr>
              <a:spLocks noChangeArrowheads="1"/>
            </p:cNvSpPr>
            <p:nvPr/>
          </p:nvSpPr>
          <p:spPr bwMode="auto">
            <a:xfrm>
              <a:off x="3984" y="3707"/>
              <a:ext cx="192" cy="79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33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6175" name="AutoShape 50"/>
            <p:cNvSpPr>
              <a:spLocks noChangeArrowheads="1"/>
            </p:cNvSpPr>
            <p:nvPr/>
          </p:nvSpPr>
          <p:spPr bwMode="auto">
            <a:xfrm>
              <a:off x="3504" y="3120"/>
              <a:ext cx="1248" cy="720"/>
            </a:xfrm>
            <a:prstGeom prst="can">
              <a:avLst>
                <a:gd name="adj" fmla="val 25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157" name="Rectangle 51"/>
          <p:cNvSpPr>
            <a:spLocks noChangeArrowheads="1"/>
          </p:cNvSpPr>
          <p:nvPr/>
        </p:nvSpPr>
        <p:spPr bwMode="auto">
          <a:xfrm>
            <a:off x="1752600" y="5867400"/>
            <a:ext cx="2057400" cy="4064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将</a:t>
            </a:r>
            <a:r>
              <a:rPr lang="en-US" altLang="zh-CN" sz="2000"/>
              <a:t>2-12</a:t>
            </a:r>
            <a:r>
              <a:rPr lang="zh-CN" altLang="en-US" sz="2000"/>
              <a:t>字符删去</a:t>
            </a:r>
          </a:p>
        </p:txBody>
      </p:sp>
      <p:sp>
        <p:nvSpPr>
          <p:cNvPr id="6158" name="Rectangle 52"/>
          <p:cNvSpPr>
            <a:spLocks noChangeArrowheads="1"/>
          </p:cNvSpPr>
          <p:nvPr/>
        </p:nvSpPr>
        <p:spPr bwMode="auto">
          <a:xfrm>
            <a:off x="4800600" y="4495800"/>
            <a:ext cx="2438400" cy="711200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test.c</a:t>
            </a:r>
            <a:r>
              <a:rPr lang="zh-CN" altLang="en-US" sz="2000"/>
              <a:t>中的</a:t>
            </a:r>
            <a:r>
              <a:rPr lang="en-US" altLang="zh-CN" sz="2000"/>
              <a:t>2-12</a:t>
            </a:r>
            <a:r>
              <a:rPr lang="zh-CN" altLang="en-US" sz="2000"/>
              <a:t>字符对应盘块</a:t>
            </a:r>
            <a:r>
              <a:rPr lang="en-US" altLang="zh-CN" sz="2000"/>
              <a:t>789</a:t>
            </a:r>
          </a:p>
        </p:txBody>
      </p:sp>
      <p:sp>
        <p:nvSpPr>
          <p:cNvPr id="6159" name="Freeform 53"/>
          <p:cNvSpPr/>
          <p:nvPr/>
        </p:nvSpPr>
        <p:spPr bwMode="auto">
          <a:xfrm>
            <a:off x="4191000" y="5105400"/>
            <a:ext cx="1828800" cy="838200"/>
          </a:xfrm>
          <a:custGeom>
            <a:avLst/>
            <a:gdLst>
              <a:gd name="T0" fmla="*/ 0 w 1152"/>
              <a:gd name="T1" fmla="*/ 0 h 528"/>
              <a:gd name="T2" fmla="*/ 2147483647 w 1152"/>
              <a:gd name="T3" fmla="*/ 2147483647 h 528"/>
              <a:gd name="T4" fmla="*/ 2147483647 w 1152"/>
              <a:gd name="T5" fmla="*/ 2147483647 h 528"/>
              <a:gd name="T6" fmla="*/ 2147483647 w 1152"/>
              <a:gd name="T7" fmla="*/ 2147483647 h 52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52" h="528">
                <a:moveTo>
                  <a:pt x="0" y="0"/>
                </a:moveTo>
                <a:cubicBezTo>
                  <a:pt x="128" y="4"/>
                  <a:pt x="256" y="8"/>
                  <a:pt x="384" y="48"/>
                </a:cubicBezTo>
                <a:cubicBezTo>
                  <a:pt x="512" y="88"/>
                  <a:pt x="640" y="160"/>
                  <a:pt x="768" y="240"/>
                </a:cubicBezTo>
                <a:cubicBezTo>
                  <a:pt x="896" y="320"/>
                  <a:pt x="1024" y="424"/>
                  <a:pt x="1152" y="5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6160" name="Group 54"/>
          <p:cNvGrpSpPr/>
          <p:nvPr/>
        </p:nvGrpSpPr>
        <p:grpSpPr bwMode="auto">
          <a:xfrm>
            <a:off x="6172200" y="5638800"/>
            <a:ext cx="2209800" cy="711200"/>
            <a:chOff x="4272" y="3024"/>
            <a:chExt cx="1392" cy="448"/>
          </a:xfrm>
        </p:grpSpPr>
        <p:sp>
          <p:nvSpPr>
            <p:cNvPr id="6161" name="Rectangle 55"/>
            <p:cNvSpPr>
              <a:spLocks noChangeArrowheads="1"/>
            </p:cNvSpPr>
            <p:nvPr/>
          </p:nvSpPr>
          <p:spPr bwMode="auto">
            <a:xfrm>
              <a:off x="4800" y="3024"/>
              <a:ext cx="864" cy="448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读入、修改、写出</a:t>
              </a:r>
            </a:p>
          </p:txBody>
        </p:sp>
        <p:sp>
          <p:nvSpPr>
            <p:cNvPr id="6162" name="AutoShape 56"/>
            <p:cNvSpPr>
              <a:spLocks noChangeArrowheads="1"/>
            </p:cNvSpPr>
            <p:nvPr/>
          </p:nvSpPr>
          <p:spPr bwMode="auto">
            <a:xfrm>
              <a:off x="4272" y="3216"/>
              <a:ext cx="528" cy="48"/>
            </a:xfrm>
            <a:prstGeom prst="leftRightArrow">
              <a:avLst>
                <a:gd name="adj1" fmla="val 50000"/>
                <a:gd name="adj2" fmla="val 220000"/>
              </a:avLst>
            </a:prstGeom>
            <a:solidFill>
              <a:srgbClr val="FF0000"/>
            </a:solidFill>
            <a:ln w="9525" algn="ctr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三种基本映射关系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2166620" imgH="2287270" progId="MS_ClipArt_Gallery.2">
                  <p:embed/>
                </p:oleObj>
              </mc:Choice>
              <mc:Fallback>
                <p:oleObj name="剪辑" r:id="rId2" imgW="2166620" imgH="228727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2" name="Group 4"/>
          <p:cNvGrpSpPr/>
          <p:nvPr/>
        </p:nvGrpSpPr>
        <p:grpSpPr bwMode="auto">
          <a:xfrm>
            <a:off x="860425" y="2514600"/>
            <a:ext cx="1676400" cy="3429000"/>
            <a:chOff x="768" y="816"/>
            <a:chExt cx="1056" cy="2160"/>
          </a:xfrm>
        </p:grpSpPr>
        <p:sp>
          <p:nvSpPr>
            <p:cNvPr id="7292" name="Rectangle 5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93" name="Rectangle 6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94" name="Rectangle 7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95" name="Rectangle 8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96" name="Rectangle 9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97" name="Rectangle 10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98" name="Rectangle 11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99" name="Rectangle 12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300" name="Rectangle 13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301" name="Rectangle 14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302" name="Rectangle 15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303" name="Rectangle 16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304" name="Rectangle 17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305" name="Rectangle 18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306" name="Rectangle 19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307" name="Rectangle 20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308" name="Rectangle 21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309" name="Rectangle 22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310" name="Rectangle 23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311" name="Rectangle 24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312" name="Rectangle 25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313" name="Rectangle 26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314" name="Rectangle 27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315" name="Rectangle 28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316" name="Rectangle 29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317" name="Rectangle 30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318" name="Rectangle 31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319" name="Rectangle 32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320" name="Rectangle 33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321" name="Rectangle 34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322" name="Rectangle 35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323" name="Rectangle 36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73" name="AutoShape 37"/>
          <p:cNvSpPr>
            <a:spLocks noChangeArrowheads="1"/>
          </p:cNvSpPr>
          <p:nvPr/>
        </p:nvSpPr>
        <p:spPr bwMode="auto">
          <a:xfrm>
            <a:off x="479425" y="1905000"/>
            <a:ext cx="2362200" cy="4191000"/>
          </a:xfrm>
          <a:prstGeom prst="can">
            <a:avLst>
              <a:gd name="adj" fmla="val 23032"/>
            </a:avLst>
          </a:prstGeom>
          <a:noFill/>
          <a:ln w="28575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4" name="Text Box 38"/>
          <p:cNvSpPr txBox="1">
            <a:spLocks noChangeArrowheads="1"/>
          </p:cNvSpPr>
          <p:nvPr/>
        </p:nvSpPr>
        <p:spPr bwMode="auto">
          <a:xfrm>
            <a:off x="304800" y="2209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  <p:sp>
        <p:nvSpPr>
          <p:cNvPr id="7175" name="Text Box 39"/>
          <p:cNvSpPr txBox="1">
            <a:spLocks noChangeArrowheads="1"/>
          </p:cNvSpPr>
          <p:nvPr/>
        </p:nvSpPr>
        <p:spPr bwMode="auto">
          <a:xfrm>
            <a:off x="1622425" y="2667000"/>
            <a:ext cx="22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176" name="Text Box 40"/>
          <p:cNvSpPr txBox="1">
            <a:spLocks noChangeArrowheads="1"/>
          </p:cNvSpPr>
          <p:nvPr/>
        </p:nvSpPr>
        <p:spPr bwMode="auto">
          <a:xfrm>
            <a:off x="1546225" y="3581400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tr</a:t>
            </a:r>
          </a:p>
        </p:txBody>
      </p:sp>
      <p:sp>
        <p:nvSpPr>
          <p:cNvPr id="7177" name="Text Box 41"/>
          <p:cNvSpPr txBox="1">
            <a:spLocks noChangeArrowheads="1"/>
          </p:cNvSpPr>
          <p:nvPr/>
        </p:nvSpPr>
        <p:spPr bwMode="auto">
          <a:xfrm>
            <a:off x="1851025" y="402272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mail</a:t>
            </a:r>
          </a:p>
        </p:txBody>
      </p:sp>
      <p:sp>
        <p:nvSpPr>
          <p:cNvPr id="7178" name="Text Box 42"/>
          <p:cNvSpPr txBox="1">
            <a:spLocks noChangeArrowheads="1"/>
          </p:cNvSpPr>
          <p:nvPr/>
        </p:nvSpPr>
        <p:spPr bwMode="auto">
          <a:xfrm>
            <a:off x="555625" y="537527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list</a:t>
            </a:r>
          </a:p>
        </p:txBody>
      </p:sp>
      <p:sp>
        <p:nvSpPr>
          <p:cNvPr id="7179" name="Text Box 43"/>
          <p:cNvSpPr txBox="1">
            <a:spLocks noChangeArrowheads="1"/>
          </p:cNvSpPr>
          <p:nvPr/>
        </p:nvSpPr>
        <p:spPr bwMode="auto">
          <a:xfrm>
            <a:off x="6318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盘块连续分配</a:t>
            </a:r>
          </a:p>
        </p:txBody>
      </p:sp>
      <p:grpSp>
        <p:nvGrpSpPr>
          <p:cNvPr id="7180" name="Group 44"/>
          <p:cNvGrpSpPr/>
          <p:nvPr/>
        </p:nvGrpSpPr>
        <p:grpSpPr bwMode="auto">
          <a:xfrm>
            <a:off x="3298825" y="2057400"/>
            <a:ext cx="2819400" cy="4038600"/>
            <a:chOff x="576" y="864"/>
            <a:chExt cx="1776" cy="2544"/>
          </a:xfrm>
        </p:grpSpPr>
        <p:sp>
          <p:nvSpPr>
            <p:cNvPr id="7223" name="AutoShape 45"/>
            <p:cNvSpPr>
              <a:spLocks noChangeArrowheads="1"/>
            </p:cNvSpPr>
            <p:nvPr/>
          </p:nvSpPr>
          <p:spPr bwMode="auto">
            <a:xfrm>
              <a:off x="576" y="864"/>
              <a:ext cx="1776" cy="2544"/>
            </a:xfrm>
            <a:prstGeom prst="can">
              <a:avLst>
                <a:gd name="adj" fmla="val 15147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224" name="Rectangle 46"/>
            <p:cNvSpPr>
              <a:spLocks noChangeArrowheads="1"/>
            </p:cNvSpPr>
            <p:nvPr/>
          </p:nvSpPr>
          <p:spPr bwMode="auto">
            <a:xfrm>
              <a:off x="576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25" name="Rectangle 47"/>
            <p:cNvSpPr>
              <a:spLocks noChangeArrowheads="1"/>
            </p:cNvSpPr>
            <p:nvPr/>
          </p:nvSpPr>
          <p:spPr bwMode="auto">
            <a:xfrm>
              <a:off x="991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26" name="Rectangle 48"/>
            <p:cNvSpPr>
              <a:spLocks noChangeArrowheads="1"/>
            </p:cNvSpPr>
            <p:nvPr/>
          </p:nvSpPr>
          <p:spPr bwMode="auto">
            <a:xfrm>
              <a:off x="1405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27" name="Rectangle 49"/>
            <p:cNvSpPr>
              <a:spLocks noChangeArrowheads="1"/>
            </p:cNvSpPr>
            <p:nvPr/>
          </p:nvSpPr>
          <p:spPr bwMode="auto">
            <a:xfrm>
              <a:off x="1820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28" name="Rectangle 50"/>
            <p:cNvSpPr>
              <a:spLocks noChangeArrowheads="1"/>
            </p:cNvSpPr>
            <p:nvPr/>
          </p:nvSpPr>
          <p:spPr bwMode="auto">
            <a:xfrm>
              <a:off x="576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29" name="Rectangle 51"/>
            <p:cNvSpPr>
              <a:spLocks noChangeArrowheads="1"/>
            </p:cNvSpPr>
            <p:nvPr/>
          </p:nvSpPr>
          <p:spPr bwMode="auto">
            <a:xfrm>
              <a:off x="991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30" name="Rectangle 52"/>
            <p:cNvSpPr>
              <a:spLocks noChangeArrowheads="1"/>
            </p:cNvSpPr>
            <p:nvPr/>
          </p:nvSpPr>
          <p:spPr bwMode="auto">
            <a:xfrm>
              <a:off x="1405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31" name="Rectangle 53"/>
            <p:cNvSpPr>
              <a:spLocks noChangeArrowheads="1"/>
            </p:cNvSpPr>
            <p:nvPr/>
          </p:nvSpPr>
          <p:spPr bwMode="auto">
            <a:xfrm>
              <a:off x="1820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232" name="Rectangle 54"/>
            <p:cNvSpPr>
              <a:spLocks noChangeArrowheads="1"/>
            </p:cNvSpPr>
            <p:nvPr/>
          </p:nvSpPr>
          <p:spPr bwMode="auto">
            <a:xfrm>
              <a:off x="576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33" name="Rectangle 55"/>
            <p:cNvSpPr>
              <a:spLocks noChangeArrowheads="1"/>
            </p:cNvSpPr>
            <p:nvPr/>
          </p:nvSpPr>
          <p:spPr bwMode="auto">
            <a:xfrm>
              <a:off x="991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34" name="Rectangle 56"/>
            <p:cNvSpPr>
              <a:spLocks noChangeArrowheads="1"/>
            </p:cNvSpPr>
            <p:nvPr/>
          </p:nvSpPr>
          <p:spPr bwMode="auto">
            <a:xfrm>
              <a:off x="1405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35" name="Rectangle 57"/>
            <p:cNvSpPr>
              <a:spLocks noChangeArrowheads="1"/>
            </p:cNvSpPr>
            <p:nvPr/>
          </p:nvSpPr>
          <p:spPr bwMode="auto">
            <a:xfrm>
              <a:off x="1820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36" name="Rectangle 58"/>
            <p:cNvSpPr>
              <a:spLocks noChangeArrowheads="1"/>
            </p:cNvSpPr>
            <p:nvPr/>
          </p:nvSpPr>
          <p:spPr bwMode="auto">
            <a:xfrm>
              <a:off x="576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37" name="Rectangle 59"/>
            <p:cNvSpPr>
              <a:spLocks noChangeArrowheads="1"/>
            </p:cNvSpPr>
            <p:nvPr/>
          </p:nvSpPr>
          <p:spPr bwMode="auto">
            <a:xfrm>
              <a:off x="991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38" name="Rectangle 60"/>
            <p:cNvSpPr>
              <a:spLocks noChangeArrowheads="1"/>
            </p:cNvSpPr>
            <p:nvPr/>
          </p:nvSpPr>
          <p:spPr bwMode="auto">
            <a:xfrm>
              <a:off x="1405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39" name="Rectangle 61"/>
            <p:cNvSpPr>
              <a:spLocks noChangeArrowheads="1"/>
            </p:cNvSpPr>
            <p:nvPr/>
          </p:nvSpPr>
          <p:spPr bwMode="auto">
            <a:xfrm>
              <a:off x="1820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40" name="Rectangle 62"/>
            <p:cNvSpPr>
              <a:spLocks noChangeArrowheads="1"/>
            </p:cNvSpPr>
            <p:nvPr/>
          </p:nvSpPr>
          <p:spPr bwMode="auto">
            <a:xfrm>
              <a:off x="576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41" name="Rectangle 63"/>
            <p:cNvSpPr>
              <a:spLocks noChangeArrowheads="1"/>
            </p:cNvSpPr>
            <p:nvPr/>
          </p:nvSpPr>
          <p:spPr bwMode="auto">
            <a:xfrm>
              <a:off x="991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42" name="Rectangle 64"/>
            <p:cNvSpPr>
              <a:spLocks noChangeArrowheads="1"/>
            </p:cNvSpPr>
            <p:nvPr/>
          </p:nvSpPr>
          <p:spPr bwMode="auto">
            <a:xfrm>
              <a:off x="1405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43" name="Rectangle 65"/>
            <p:cNvSpPr>
              <a:spLocks noChangeArrowheads="1"/>
            </p:cNvSpPr>
            <p:nvPr/>
          </p:nvSpPr>
          <p:spPr bwMode="auto">
            <a:xfrm>
              <a:off x="1820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44" name="Rectangle 66"/>
            <p:cNvSpPr>
              <a:spLocks noChangeArrowheads="1"/>
            </p:cNvSpPr>
            <p:nvPr/>
          </p:nvSpPr>
          <p:spPr bwMode="auto">
            <a:xfrm>
              <a:off x="576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45" name="Rectangle 67"/>
            <p:cNvSpPr>
              <a:spLocks noChangeArrowheads="1"/>
            </p:cNvSpPr>
            <p:nvPr/>
          </p:nvSpPr>
          <p:spPr bwMode="auto">
            <a:xfrm>
              <a:off x="991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46" name="Rectangle 68"/>
            <p:cNvSpPr>
              <a:spLocks noChangeArrowheads="1"/>
            </p:cNvSpPr>
            <p:nvPr/>
          </p:nvSpPr>
          <p:spPr bwMode="auto">
            <a:xfrm>
              <a:off x="1405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47" name="Rectangle 69"/>
            <p:cNvSpPr>
              <a:spLocks noChangeArrowheads="1"/>
            </p:cNvSpPr>
            <p:nvPr/>
          </p:nvSpPr>
          <p:spPr bwMode="auto">
            <a:xfrm>
              <a:off x="1820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48" name="Rectangle 70"/>
            <p:cNvSpPr>
              <a:spLocks noChangeArrowheads="1"/>
            </p:cNvSpPr>
            <p:nvPr/>
          </p:nvSpPr>
          <p:spPr bwMode="auto">
            <a:xfrm>
              <a:off x="576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49" name="Rectangle 71"/>
            <p:cNvSpPr>
              <a:spLocks noChangeArrowheads="1"/>
            </p:cNvSpPr>
            <p:nvPr/>
          </p:nvSpPr>
          <p:spPr bwMode="auto">
            <a:xfrm>
              <a:off x="991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50" name="Rectangle 72"/>
            <p:cNvSpPr>
              <a:spLocks noChangeArrowheads="1"/>
            </p:cNvSpPr>
            <p:nvPr/>
          </p:nvSpPr>
          <p:spPr bwMode="auto">
            <a:xfrm>
              <a:off x="1405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51" name="Rectangle 73"/>
            <p:cNvSpPr>
              <a:spLocks noChangeArrowheads="1"/>
            </p:cNvSpPr>
            <p:nvPr/>
          </p:nvSpPr>
          <p:spPr bwMode="auto">
            <a:xfrm>
              <a:off x="1820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52" name="Rectangle 74"/>
            <p:cNvSpPr>
              <a:spLocks noChangeArrowheads="1"/>
            </p:cNvSpPr>
            <p:nvPr/>
          </p:nvSpPr>
          <p:spPr bwMode="auto">
            <a:xfrm>
              <a:off x="576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53" name="Rectangle 75"/>
            <p:cNvSpPr>
              <a:spLocks noChangeArrowheads="1"/>
            </p:cNvSpPr>
            <p:nvPr/>
          </p:nvSpPr>
          <p:spPr bwMode="auto">
            <a:xfrm>
              <a:off x="991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54" name="Rectangle 76"/>
            <p:cNvSpPr>
              <a:spLocks noChangeArrowheads="1"/>
            </p:cNvSpPr>
            <p:nvPr/>
          </p:nvSpPr>
          <p:spPr bwMode="auto">
            <a:xfrm>
              <a:off x="1405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55" name="Rectangle 77"/>
            <p:cNvSpPr>
              <a:spLocks noChangeArrowheads="1"/>
            </p:cNvSpPr>
            <p:nvPr/>
          </p:nvSpPr>
          <p:spPr bwMode="auto">
            <a:xfrm>
              <a:off x="1820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7256" name="Rectangle 78"/>
            <p:cNvSpPr>
              <a:spLocks noChangeArrowheads="1"/>
            </p:cNvSpPr>
            <p:nvPr/>
          </p:nvSpPr>
          <p:spPr bwMode="auto">
            <a:xfrm>
              <a:off x="816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7" name="Rectangle 79"/>
            <p:cNvSpPr>
              <a:spLocks noChangeArrowheads="1"/>
            </p:cNvSpPr>
            <p:nvPr/>
          </p:nvSpPr>
          <p:spPr bwMode="auto">
            <a:xfrm>
              <a:off x="816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8" name="Rectangle 80"/>
            <p:cNvSpPr>
              <a:spLocks noChangeArrowheads="1"/>
            </p:cNvSpPr>
            <p:nvPr/>
          </p:nvSpPr>
          <p:spPr bwMode="auto">
            <a:xfrm>
              <a:off x="816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9" name="Rectangle 81"/>
            <p:cNvSpPr>
              <a:spLocks noChangeArrowheads="1"/>
            </p:cNvSpPr>
            <p:nvPr/>
          </p:nvSpPr>
          <p:spPr bwMode="auto">
            <a:xfrm>
              <a:off x="816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0" name="Rectangle 82"/>
            <p:cNvSpPr>
              <a:spLocks noChangeArrowheads="1"/>
            </p:cNvSpPr>
            <p:nvPr/>
          </p:nvSpPr>
          <p:spPr bwMode="auto">
            <a:xfrm>
              <a:off x="816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61" name="Rectangle 83"/>
            <p:cNvSpPr>
              <a:spLocks noChangeArrowheads="1"/>
            </p:cNvSpPr>
            <p:nvPr/>
          </p:nvSpPr>
          <p:spPr bwMode="auto">
            <a:xfrm>
              <a:off x="816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2" name="Rectangle 84"/>
            <p:cNvSpPr>
              <a:spLocks noChangeArrowheads="1"/>
            </p:cNvSpPr>
            <p:nvPr/>
          </p:nvSpPr>
          <p:spPr bwMode="auto">
            <a:xfrm>
              <a:off x="816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3" name="Rectangle 85"/>
            <p:cNvSpPr>
              <a:spLocks noChangeArrowheads="1"/>
            </p:cNvSpPr>
            <p:nvPr/>
          </p:nvSpPr>
          <p:spPr bwMode="auto">
            <a:xfrm>
              <a:off x="816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4" name="Rectangle 86"/>
            <p:cNvSpPr>
              <a:spLocks noChangeArrowheads="1"/>
            </p:cNvSpPr>
            <p:nvPr/>
          </p:nvSpPr>
          <p:spPr bwMode="auto">
            <a:xfrm>
              <a:off x="1248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65" name="Rectangle 87"/>
            <p:cNvSpPr>
              <a:spLocks noChangeArrowheads="1"/>
            </p:cNvSpPr>
            <p:nvPr/>
          </p:nvSpPr>
          <p:spPr bwMode="auto">
            <a:xfrm>
              <a:off x="1248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6" name="Rectangle 88"/>
            <p:cNvSpPr>
              <a:spLocks noChangeArrowheads="1"/>
            </p:cNvSpPr>
            <p:nvPr/>
          </p:nvSpPr>
          <p:spPr bwMode="auto">
            <a:xfrm>
              <a:off x="1248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7267" name="Rectangle 89"/>
            <p:cNvSpPr>
              <a:spLocks noChangeArrowheads="1"/>
            </p:cNvSpPr>
            <p:nvPr/>
          </p:nvSpPr>
          <p:spPr bwMode="auto">
            <a:xfrm>
              <a:off x="1248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8" name="Rectangle 90"/>
            <p:cNvSpPr>
              <a:spLocks noChangeArrowheads="1"/>
            </p:cNvSpPr>
            <p:nvPr/>
          </p:nvSpPr>
          <p:spPr bwMode="auto">
            <a:xfrm>
              <a:off x="1248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69" name="Rectangle 91"/>
            <p:cNvSpPr>
              <a:spLocks noChangeArrowheads="1"/>
            </p:cNvSpPr>
            <p:nvPr/>
          </p:nvSpPr>
          <p:spPr bwMode="auto">
            <a:xfrm>
              <a:off x="1248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0" name="Rectangle 92"/>
            <p:cNvSpPr>
              <a:spLocks noChangeArrowheads="1"/>
            </p:cNvSpPr>
            <p:nvPr/>
          </p:nvSpPr>
          <p:spPr bwMode="auto">
            <a:xfrm>
              <a:off x="1248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71" name="Rectangle 93"/>
            <p:cNvSpPr>
              <a:spLocks noChangeArrowheads="1"/>
            </p:cNvSpPr>
            <p:nvPr/>
          </p:nvSpPr>
          <p:spPr bwMode="auto">
            <a:xfrm>
              <a:off x="1248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2" name="Rectangle 94"/>
            <p:cNvSpPr>
              <a:spLocks noChangeArrowheads="1"/>
            </p:cNvSpPr>
            <p:nvPr/>
          </p:nvSpPr>
          <p:spPr bwMode="auto">
            <a:xfrm>
              <a:off x="1632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3" name="Rectangle 95"/>
            <p:cNvSpPr>
              <a:spLocks noChangeArrowheads="1"/>
            </p:cNvSpPr>
            <p:nvPr/>
          </p:nvSpPr>
          <p:spPr bwMode="auto">
            <a:xfrm>
              <a:off x="1632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4" name="Rectangle 96"/>
            <p:cNvSpPr>
              <a:spLocks noChangeArrowheads="1"/>
            </p:cNvSpPr>
            <p:nvPr/>
          </p:nvSpPr>
          <p:spPr bwMode="auto">
            <a:xfrm>
              <a:off x="1632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75" name="Rectangle 97"/>
            <p:cNvSpPr>
              <a:spLocks noChangeArrowheads="1"/>
            </p:cNvSpPr>
            <p:nvPr/>
          </p:nvSpPr>
          <p:spPr bwMode="auto">
            <a:xfrm>
              <a:off x="1632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6" name="Rectangle 98"/>
            <p:cNvSpPr>
              <a:spLocks noChangeArrowheads="1"/>
            </p:cNvSpPr>
            <p:nvPr/>
          </p:nvSpPr>
          <p:spPr bwMode="auto">
            <a:xfrm>
              <a:off x="1632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7" name="Rectangle 99"/>
            <p:cNvSpPr>
              <a:spLocks noChangeArrowheads="1"/>
            </p:cNvSpPr>
            <p:nvPr/>
          </p:nvSpPr>
          <p:spPr bwMode="auto">
            <a:xfrm>
              <a:off x="1632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8" name="Rectangle 100"/>
            <p:cNvSpPr>
              <a:spLocks noChangeArrowheads="1"/>
            </p:cNvSpPr>
            <p:nvPr/>
          </p:nvSpPr>
          <p:spPr bwMode="auto">
            <a:xfrm>
              <a:off x="1632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9" name="Rectangle 101"/>
            <p:cNvSpPr>
              <a:spLocks noChangeArrowheads="1"/>
            </p:cNvSpPr>
            <p:nvPr/>
          </p:nvSpPr>
          <p:spPr bwMode="auto">
            <a:xfrm>
              <a:off x="1632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0" name="Rectangle 102"/>
            <p:cNvSpPr>
              <a:spLocks noChangeArrowheads="1"/>
            </p:cNvSpPr>
            <p:nvPr/>
          </p:nvSpPr>
          <p:spPr bwMode="auto">
            <a:xfrm>
              <a:off x="2064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1" name="Rectangle 103"/>
            <p:cNvSpPr>
              <a:spLocks noChangeArrowheads="1"/>
            </p:cNvSpPr>
            <p:nvPr/>
          </p:nvSpPr>
          <p:spPr bwMode="auto">
            <a:xfrm>
              <a:off x="2064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2" name="Rectangle 104"/>
            <p:cNvSpPr>
              <a:spLocks noChangeArrowheads="1"/>
            </p:cNvSpPr>
            <p:nvPr/>
          </p:nvSpPr>
          <p:spPr bwMode="auto">
            <a:xfrm>
              <a:off x="2064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3" name="Rectangle 105"/>
            <p:cNvSpPr>
              <a:spLocks noChangeArrowheads="1"/>
            </p:cNvSpPr>
            <p:nvPr/>
          </p:nvSpPr>
          <p:spPr bwMode="auto">
            <a:xfrm>
              <a:off x="2064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4" name="Rectangle 106"/>
            <p:cNvSpPr>
              <a:spLocks noChangeArrowheads="1"/>
            </p:cNvSpPr>
            <p:nvPr/>
          </p:nvSpPr>
          <p:spPr bwMode="auto">
            <a:xfrm>
              <a:off x="2064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5" name="Rectangle 107"/>
            <p:cNvSpPr>
              <a:spLocks noChangeArrowheads="1"/>
            </p:cNvSpPr>
            <p:nvPr/>
          </p:nvSpPr>
          <p:spPr bwMode="auto">
            <a:xfrm>
              <a:off x="2064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6" name="Rectangle 108"/>
            <p:cNvSpPr>
              <a:spLocks noChangeArrowheads="1"/>
            </p:cNvSpPr>
            <p:nvPr/>
          </p:nvSpPr>
          <p:spPr bwMode="auto">
            <a:xfrm>
              <a:off x="2064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7" name="Rectangle 109"/>
            <p:cNvSpPr>
              <a:spLocks noChangeArrowheads="1"/>
            </p:cNvSpPr>
            <p:nvPr/>
          </p:nvSpPr>
          <p:spPr bwMode="auto">
            <a:xfrm>
              <a:off x="2064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8" name="Freeform 110"/>
            <p:cNvSpPr/>
            <p:nvPr/>
          </p:nvSpPr>
          <p:spPr bwMode="auto">
            <a:xfrm>
              <a:off x="1440" y="1248"/>
              <a:ext cx="344" cy="480"/>
            </a:xfrm>
            <a:custGeom>
              <a:avLst/>
              <a:gdLst>
                <a:gd name="T0" fmla="*/ 0 w 344"/>
                <a:gd name="T1" fmla="*/ 0 h 480"/>
                <a:gd name="T2" fmla="*/ 288 w 344"/>
                <a:gd name="T3" fmla="*/ 240 h 480"/>
                <a:gd name="T4" fmla="*/ 336 w 344"/>
                <a:gd name="T5" fmla="*/ 48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9" name="Line 111"/>
            <p:cNvSpPr>
              <a:spLocks noChangeShapeType="1"/>
            </p:cNvSpPr>
            <p:nvPr/>
          </p:nvSpPr>
          <p:spPr bwMode="auto">
            <a:xfrm flipH="1">
              <a:off x="1344" y="1872"/>
              <a:ext cx="384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90" name="Text Box 112"/>
            <p:cNvSpPr txBox="1">
              <a:spLocks noChangeArrowheads="1"/>
            </p:cNvSpPr>
            <p:nvPr/>
          </p:nvSpPr>
          <p:spPr bwMode="auto">
            <a:xfrm>
              <a:off x="1104" y="91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test.c</a:t>
              </a:r>
            </a:p>
          </p:txBody>
        </p:sp>
        <p:sp>
          <p:nvSpPr>
            <p:cNvPr id="7291" name="Freeform 113"/>
            <p:cNvSpPr/>
            <p:nvPr/>
          </p:nvSpPr>
          <p:spPr bwMode="auto">
            <a:xfrm>
              <a:off x="1296" y="1872"/>
              <a:ext cx="1" cy="432"/>
            </a:xfrm>
            <a:custGeom>
              <a:avLst/>
              <a:gdLst>
                <a:gd name="T0" fmla="*/ 0 w 1"/>
                <a:gd name="T1" fmla="*/ 432 h 432"/>
                <a:gd name="T2" fmla="*/ 0 w 1"/>
                <a:gd name="T3" fmla="*/ 336 h 432"/>
                <a:gd name="T4" fmla="*/ 0 w 1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432">
                  <a:moveTo>
                    <a:pt x="0" y="432"/>
                  </a:moveTo>
                  <a:cubicBezTo>
                    <a:pt x="0" y="420"/>
                    <a:pt x="0" y="408"/>
                    <a:pt x="0" y="336"/>
                  </a:cubicBezTo>
                  <a:cubicBezTo>
                    <a:pt x="0" y="264"/>
                    <a:pt x="0" y="132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1" name="Text Box 114"/>
          <p:cNvSpPr txBox="1">
            <a:spLocks noChangeArrowheads="1"/>
          </p:cNvSpPr>
          <p:nvPr/>
        </p:nvSpPr>
        <p:spPr bwMode="auto">
          <a:xfrm>
            <a:off x="36036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盘块链式分配</a:t>
            </a:r>
          </a:p>
        </p:txBody>
      </p:sp>
      <p:sp>
        <p:nvSpPr>
          <p:cNvPr id="7182" name="Text Box 115"/>
          <p:cNvSpPr txBox="1">
            <a:spLocks noChangeArrowheads="1"/>
          </p:cNvSpPr>
          <p:nvPr/>
        </p:nvSpPr>
        <p:spPr bwMode="auto">
          <a:xfrm>
            <a:off x="64230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盘块索引分配</a:t>
            </a:r>
          </a:p>
        </p:txBody>
      </p:sp>
      <p:grpSp>
        <p:nvGrpSpPr>
          <p:cNvPr id="7183" name="Group 116"/>
          <p:cNvGrpSpPr/>
          <p:nvPr/>
        </p:nvGrpSpPr>
        <p:grpSpPr bwMode="auto">
          <a:xfrm>
            <a:off x="6651625" y="2486025"/>
            <a:ext cx="1676400" cy="3429000"/>
            <a:chOff x="768" y="816"/>
            <a:chExt cx="1056" cy="2160"/>
          </a:xfrm>
        </p:grpSpPr>
        <p:sp>
          <p:nvSpPr>
            <p:cNvPr id="7191" name="Rectangle 117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92" name="Rectangle 118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93" name="Rectangle 119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94" name="Rectangle 120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95" name="Rectangle 121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196" name="Rectangle 122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97" name="Rectangle 123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198" name="Rectangle 124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199" name="Rectangle 125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00" name="Rectangle 126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01" name="Rectangle 127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02" name="Rectangle 128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03" name="Rectangle 129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04" name="Rectangle 130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05" name="Rectangle 131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06" name="Rectangle 132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07" name="Rectangle 133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08" name="Rectangle 134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09" name="Rectangle 135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10" name="Rectangle 136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11" name="Rectangle 137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12" name="Rectangle 138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13" name="Rectangle 139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14" name="Rectangle 140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15" name="Rectangle 141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16" name="Rectangle 142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17" name="Rectangle 143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18" name="Rectangle 144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19" name="Rectangle 145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20" name="Rectangle 146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21" name="Rectangle 147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22" name="Rectangle 148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84" name="AutoShape 149"/>
          <p:cNvSpPr>
            <a:spLocks noChangeArrowheads="1"/>
          </p:cNvSpPr>
          <p:nvPr/>
        </p:nvSpPr>
        <p:spPr bwMode="auto">
          <a:xfrm>
            <a:off x="6423025" y="1905000"/>
            <a:ext cx="2133600" cy="4191000"/>
          </a:xfrm>
          <a:prstGeom prst="can">
            <a:avLst>
              <a:gd name="adj" fmla="val 25499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5" name="Oval 150"/>
          <p:cNvSpPr>
            <a:spLocks noChangeArrowheads="1"/>
          </p:cNvSpPr>
          <p:nvPr/>
        </p:nvSpPr>
        <p:spPr bwMode="auto">
          <a:xfrm>
            <a:off x="7947025" y="4162425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6" name="Line 151"/>
          <p:cNvSpPr>
            <a:spLocks noChangeShapeType="1"/>
          </p:cNvSpPr>
          <p:nvPr/>
        </p:nvSpPr>
        <p:spPr bwMode="auto">
          <a:xfrm flipH="1" flipV="1">
            <a:off x="7261225" y="2714625"/>
            <a:ext cx="106680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7" name="Line 152"/>
          <p:cNvSpPr>
            <a:spLocks noChangeShapeType="1"/>
          </p:cNvSpPr>
          <p:nvPr/>
        </p:nvSpPr>
        <p:spPr bwMode="auto">
          <a:xfrm flipH="1" flipV="1">
            <a:off x="7718425" y="3629025"/>
            <a:ext cx="4572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53"/>
          <p:cNvSpPr>
            <a:spLocks noChangeShapeType="1"/>
          </p:cNvSpPr>
          <p:nvPr/>
        </p:nvSpPr>
        <p:spPr bwMode="auto">
          <a:xfrm flipH="1" flipV="1">
            <a:off x="7261225" y="3629025"/>
            <a:ext cx="7620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Freeform 154"/>
          <p:cNvSpPr/>
          <p:nvPr/>
        </p:nvSpPr>
        <p:spPr bwMode="auto">
          <a:xfrm>
            <a:off x="7337425" y="4543425"/>
            <a:ext cx="685800" cy="152400"/>
          </a:xfrm>
          <a:custGeom>
            <a:avLst/>
            <a:gdLst>
              <a:gd name="T0" fmla="*/ 2147483647 w 432"/>
              <a:gd name="T1" fmla="*/ 0 h 96"/>
              <a:gd name="T2" fmla="*/ 2147483647 w 432"/>
              <a:gd name="T3" fmla="*/ 2147483647 h 96"/>
              <a:gd name="T4" fmla="*/ 0 w 432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96">
                <a:moveTo>
                  <a:pt x="432" y="0"/>
                </a:moveTo>
                <a:cubicBezTo>
                  <a:pt x="372" y="48"/>
                  <a:pt x="312" y="96"/>
                  <a:pt x="240" y="96"/>
                </a:cubicBezTo>
                <a:cubicBezTo>
                  <a:pt x="168" y="96"/>
                  <a:pt x="84" y="48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0" name="Text Box 155"/>
          <p:cNvSpPr txBox="1">
            <a:spLocks noChangeArrowheads="1"/>
          </p:cNvSpPr>
          <p:nvPr/>
        </p:nvSpPr>
        <p:spPr bwMode="auto">
          <a:xfrm>
            <a:off x="8099425" y="4495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文件系统中有很多文件</a:t>
            </a:r>
          </a:p>
        </p:txBody>
      </p:sp>
      <p:grpSp>
        <p:nvGrpSpPr>
          <p:cNvPr id="551939" name="Group 3"/>
          <p:cNvGrpSpPr/>
          <p:nvPr/>
        </p:nvGrpSpPr>
        <p:grpSpPr bwMode="auto">
          <a:xfrm>
            <a:off x="666750" y="1371600"/>
            <a:ext cx="6724650" cy="1385888"/>
            <a:chOff x="420" y="864"/>
            <a:chExt cx="4236" cy="873"/>
          </a:xfrm>
        </p:grpSpPr>
        <p:sp>
          <p:nvSpPr>
            <p:cNvPr id="9266" name="Rectangle 4"/>
            <p:cNvSpPr>
              <a:spLocks noChangeArrowheads="1"/>
            </p:cNvSpPr>
            <p:nvPr/>
          </p:nvSpPr>
          <p:spPr bwMode="auto">
            <a:xfrm>
              <a:off x="81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9267" name="Rectangle 5"/>
            <p:cNvSpPr>
              <a:spLocks noChangeArrowheads="1"/>
            </p:cNvSpPr>
            <p:nvPr/>
          </p:nvSpPr>
          <p:spPr bwMode="auto">
            <a:xfrm>
              <a:off x="129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9268" name="Rectangle 6"/>
            <p:cNvSpPr>
              <a:spLocks noChangeArrowheads="1"/>
            </p:cNvSpPr>
            <p:nvPr/>
          </p:nvSpPr>
          <p:spPr bwMode="auto">
            <a:xfrm>
              <a:off x="177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9269" name="Rectangle 7"/>
            <p:cNvSpPr>
              <a:spLocks noChangeArrowheads="1"/>
            </p:cNvSpPr>
            <p:nvPr/>
          </p:nvSpPr>
          <p:spPr bwMode="auto">
            <a:xfrm>
              <a:off x="225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test</a:t>
              </a:r>
            </a:p>
          </p:txBody>
        </p:sp>
        <p:sp>
          <p:nvSpPr>
            <p:cNvPr id="9270" name="Rectangle 8"/>
            <p:cNvSpPr>
              <a:spLocks noChangeArrowheads="1"/>
            </p:cNvSpPr>
            <p:nvPr/>
          </p:nvSpPr>
          <p:spPr bwMode="auto">
            <a:xfrm>
              <a:off x="273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9271" name="Rectangle 9"/>
            <p:cNvSpPr>
              <a:spLocks noChangeArrowheads="1"/>
            </p:cNvSpPr>
            <p:nvPr/>
          </p:nvSpPr>
          <p:spPr bwMode="auto">
            <a:xfrm>
              <a:off x="321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9272" name="Rectangle 10"/>
            <p:cNvSpPr>
              <a:spLocks noChangeArrowheads="1"/>
            </p:cNvSpPr>
            <p:nvPr/>
          </p:nvSpPr>
          <p:spPr bwMode="auto">
            <a:xfrm>
              <a:off x="369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9273" name="Rectangle 11"/>
            <p:cNvSpPr>
              <a:spLocks noChangeArrowheads="1"/>
            </p:cNvSpPr>
            <p:nvPr/>
          </p:nvSpPr>
          <p:spPr bwMode="auto">
            <a:xfrm>
              <a:off x="4176" y="864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9274" name="Oval 12"/>
            <p:cNvSpPr>
              <a:spLocks noChangeArrowheads="1"/>
            </p:cNvSpPr>
            <p:nvPr/>
          </p:nvSpPr>
          <p:spPr bwMode="auto">
            <a:xfrm>
              <a:off x="900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75" name="Line 13"/>
            <p:cNvSpPr>
              <a:spLocks noChangeShapeType="1"/>
            </p:cNvSpPr>
            <p:nvPr/>
          </p:nvSpPr>
          <p:spPr bwMode="auto">
            <a:xfrm>
              <a:off x="1062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6" name="Text Box 14"/>
            <p:cNvSpPr txBox="1">
              <a:spLocks noChangeArrowheads="1"/>
            </p:cNvSpPr>
            <p:nvPr/>
          </p:nvSpPr>
          <p:spPr bwMode="auto">
            <a:xfrm>
              <a:off x="420" y="134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</a:t>
              </a:r>
            </a:p>
          </p:txBody>
        </p:sp>
        <p:sp>
          <p:nvSpPr>
            <p:cNvPr id="9277" name="Oval 15"/>
            <p:cNvSpPr>
              <a:spLocks noChangeArrowheads="1"/>
            </p:cNvSpPr>
            <p:nvPr/>
          </p:nvSpPr>
          <p:spPr bwMode="auto">
            <a:xfrm>
              <a:off x="1380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78" name="Line 16"/>
            <p:cNvSpPr>
              <a:spLocks noChangeShapeType="1"/>
            </p:cNvSpPr>
            <p:nvPr/>
          </p:nvSpPr>
          <p:spPr bwMode="auto">
            <a:xfrm>
              <a:off x="1542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79" name="Oval 17"/>
            <p:cNvSpPr>
              <a:spLocks noChangeArrowheads="1"/>
            </p:cNvSpPr>
            <p:nvPr/>
          </p:nvSpPr>
          <p:spPr bwMode="auto">
            <a:xfrm>
              <a:off x="1848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0" name="Line 18"/>
            <p:cNvSpPr>
              <a:spLocks noChangeShapeType="1"/>
            </p:cNvSpPr>
            <p:nvPr/>
          </p:nvSpPr>
          <p:spPr bwMode="auto">
            <a:xfrm>
              <a:off x="2010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1" name="Oval 19"/>
            <p:cNvSpPr>
              <a:spLocks noChangeArrowheads="1"/>
            </p:cNvSpPr>
            <p:nvPr/>
          </p:nvSpPr>
          <p:spPr bwMode="auto">
            <a:xfrm>
              <a:off x="2328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2" name="Line 20"/>
            <p:cNvSpPr>
              <a:spLocks noChangeShapeType="1"/>
            </p:cNvSpPr>
            <p:nvPr/>
          </p:nvSpPr>
          <p:spPr bwMode="auto">
            <a:xfrm>
              <a:off x="2490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3" name="Oval 21"/>
            <p:cNvSpPr>
              <a:spLocks noChangeArrowheads="1"/>
            </p:cNvSpPr>
            <p:nvPr/>
          </p:nvSpPr>
          <p:spPr bwMode="auto">
            <a:xfrm>
              <a:off x="2811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4" name="Line 22"/>
            <p:cNvSpPr>
              <a:spLocks noChangeShapeType="1"/>
            </p:cNvSpPr>
            <p:nvPr/>
          </p:nvSpPr>
          <p:spPr bwMode="auto">
            <a:xfrm>
              <a:off x="2973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5" name="Oval 23"/>
            <p:cNvSpPr>
              <a:spLocks noChangeArrowheads="1"/>
            </p:cNvSpPr>
            <p:nvPr/>
          </p:nvSpPr>
          <p:spPr bwMode="auto">
            <a:xfrm>
              <a:off x="3291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6" name="Line 24"/>
            <p:cNvSpPr>
              <a:spLocks noChangeShapeType="1"/>
            </p:cNvSpPr>
            <p:nvPr/>
          </p:nvSpPr>
          <p:spPr bwMode="auto">
            <a:xfrm>
              <a:off x="3453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7" name="Oval 25"/>
            <p:cNvSpPr>
              <a:spLocks noChangeArrowheads="1"/>
            </p:cNvSpPr>
            <p:nvPr/>
          </p:nvSpPr>
          <p:spPr bwMode="auto">
            <a:xfrm>
              <a:off x="3759" y="1392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88" name="Line 26"/>
            <p:cNvSpPr>
              <a:spLocks noChangeShapeType="1"/>
            </p:cNvSpPr>
            <p:nvPr/>
          </p:nvSpPr>
          <p:spPr bwMode="auto">
            <a:xfrm>
              <a:off x="3921" y="1104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89" name="Oval 27"/>
            <p:cNvSpPr>
              <a:spLocks noChangeArrowheads="1"/>
            </p:cNvSpPr>
            <p:nvPr/>
          </p:nvSpPr>
          <p:spPr bwMode="auto">
            <a:xfrm>
              <a:off x="4239" y="140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90" name="Line 28"/>
            <p:cNvSpPr>
              <a:spLocks noChangeShapeType="1"/>
            </p:cNvSpPr>
            <p:nvPr/>
          </p:nvSpPr>
          <p:spPr bwMode="auto">
            <a:xfrm>
              <a:off x="4401" y="111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965" name="Group 29"/>
          <p:cNvGrpSpPr/>
          <p:nvPr/>
        </p:nvGrpSpPr>
        <p:grpSpPr bwMode="auto">
          <a:xfrm>
            <a:off x="838200" y="2819400"/>
            <a:ext cx="7543800" cy="603250"/>
            <a:chOff x="622" y="1170"/>
            <a:chExt cx="4752" cy="380"/>
          </a:xfrm>
        </p:grpSpPr>
        <p:sp>
          <p:nvSpPr>
            <p:cNvPr id="9264" name="Rectangle 3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所有文件放在一层</a:t>
              </a:r>
              <a:r>
                <a:rPr lang="en-US" altLang="zh-CN" sz="2400"/>
                <a:t>(</a:t>
              </a:r>
              <a:r>
                <a:rPr lang="zh-CN" altLang="en-US" sz="2400"/>
                <a:t>一个大集合</a:t>
              </a:r>
              <a:r>
                <a:rPr lang="en-US" altLang="zh-CN" sz="2400"/>
                <a:t>)</a:t>
              </a:r>
            </a:p>
          </p:txBody>
        </p:sp>
        <p:pic>
          <p:nvPicPr>
            <p:cNvPr id="9265" name="Picture 3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51968" name="Picture 3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971800"/>
            <a:ext cx="1755775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1969" name="Picture 33" descr="j028603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276600"/>
            <a:ext cx="609600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1970" name="AutoShape 34"/>
          <p:cNvSpPr>
            <a:spLocks noChangeArrowheads="1"/>
          </p:cNvSpPr>
          <p:nvPr/>
        </p:nvSpPr>
        <p:spPr bwMode="auto">
          <a:xfrm rot="10800000">
            <a:off x="7543800" y="2514600"/>
            <a:ext cx="1600200" cy="838200"/>
          </a:xfrm>
          <a:prstGeom prst="wedgeRoundRectCallout">
            <a:avLst>
              <a:gd name="adj1" fmla="val 56843"/>
              <a:gd name="adj2" fmla="val -9242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枯燥乏味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查找困难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51971" name="Group 35"/>
          <p:cNvGrpSpPr/>
          <p:nvPr/>
        </p:nvGrpSpPr>
        <p:grpSpPr bwMode="auto">
          <a:xfrm>
            <a:off x="838200" y="3352800"/>
            <a:ext cx="7543800" cy="603250"/>
            <a:chOff x="622" y="1170"/>
            <a:chExt cx="4752" cy="380"/>
          </a:xfrm>
        </p:grpSpPr>
        <p:sp>
          <p:nvSpPr>
            <p:cNvPr id="9262" name="Rectangle 36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怎么办</a:t>
              </a:r>
              <a:r>
                <a:rPr lang="en-US" altLang="zh-CN" sz="2400"/>
                <a:t>? </a:t>
              </a:r>
            </a:p>
          </p:txBody>
        </p:sp>
        <p:pic>
          <p:nvPicPr>
            <p:cNvPr id="9263" name="Picture 37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1974" name="Text Box 38"/>
          <p:cNvSpPr txBox="1">
            <a:spLocks noChangeArrowheads="1"/>
          </p:cNvSpPr>
          <p:nvPr/>
        </p:nvSpPr>
        <p:spPr bwMode="auto">
          <a:xfrm>
            <a:off x="2590800" y="34544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集合划分</a:t>
            </a:r>
          </a:p>
        </p:txBody>
      </p:sp>
      <p:grpSp>
        <p:nvGrpSpPr>
          <p:cNvPr id="551975" name="Group 39"/>
          <p:cNvGrpSpPr/>
          <p:nvPr/>
        </p:nvGrpSpPr>
        <p:grpSpPr bwMode="auto">
          <a:xfrm>
            <a:off x="457200" y="4724400"/>
            <a:ext cx="2286000" cy="1385888"/>
            <a:chOff x="288" y="2976"/>
            <a:chExt cx="1440" cy="873"/>
          </a:xfrm>
        </p:grpSpPr>
        <p:sp>
          <p:nvSpPr>
            <p:cNvPr id="9253" name="Rectangle 40"/>
            <p:cNvSpPr>
              <a:spLocks noChangeArrowheads="1"/>
            </p:cNvSpPr>
            <p:nvPr/>
          </p:nvSpPr>
          <p:spPr bwMode="auto">
            <a:xfrm>
              <a:off x="288" y="2976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9254" name="Rectangle 41"/>
            <p:cNvSpPr>
              <a:spLocks noChangeArrowheads="1"/>
            </p:cNvSpPr>
            <p:nvPr/>
          </p:nvSpPr>
          <p:spPr bwMode="auto">
            <a:xfrm>
              <a:off x="768" y="2976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9255" name="Rectangle 42"/>
            <p:cNvSpPr>
              <a:spLocks noChangeArrowheads="1"/>
            </p:cNvSpPr>
            <p:nvPr/>
          </p:nvSpPr>
          <p:spPr bwMode="auto">
            <a:xfrm>
              <a:off x="1248" y="2976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9256" name="Oval 43"/>
            <p:cNvSpPr>
              <a:spLocks noChangeArrowheads="1"/>
            </p:cNvSpPr>
            <p:nvPr/>
          </p:nvSpPr>
          <p:spPr bwMode="auto">
            <a:xfrm>
              <a:off x="372" y="3504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7" name="Line 44"/>
            <p:cNvSpPr>
              <a:spLocks noChangeShapeType="1"/>
            </p:cNvSpPr>
            <p:nvPr/>
          </p:nvSpPr>
          <p:spPr bwMode="auto">
            <a:xfrm>
              <a:off x="534" y="32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8" name="Oval 45"/>
            <p:cNvSpPr>
              <a:spLocks noChangeArrowheads="1"/>
            </p:cNvSpPr>
            <p:nvPr/>
          </p:nvSpPr>
          <p:spPr bwMode="auto">
            <a:xfrm>
              <a:off x="852" y="3513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9" name="Line 46"/>
            <p:cNvSpPr>
              <a:spLocks noChangeShapeType="1"/>
            </p:cNvSpPr>
            <p:nvPr/>
          </p:nvSpPr>
          <p:spPr bwMode="auto">
            <a:xfrm>
              <a:off x="1014" y="3225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60" name="Oval 47"/>
            <p:cNvSpPr>
              <a:spLocks noChangeArrowheads="1"/>
            </p:cNvSpPr>
            <p:nvPr/>
          </p:nvSpPr>
          <p:spPr bwMode="auto">
            <a:xfrm>
              <a:off x="1320" y="3504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61" name="Line 48"/>
            <p:cNvSpPr>
              <a:spLocks noChangeShapeType="1"/>
            </p:cNvSpPr>
            <p:nvPr/>
          </p:nvSpPr>
          <p:spPr bwMode="auto">
            <a:xfrm>
              <a:off x="1482" y="3216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985" name="Group 49"/>
          <p:cNvGrpSpPr/>
          <p:nvPr/>
        </p:nvGrpSpPr>
        <p:grpSpPr bwMode="auto">
          <a:xfrm>
            <a:off x="2971800" y="5181600"/>
            <a:ext cx="1524000" cy="1385888"/>
            <a:chOff x="1920" y="3399"/>
            <a:chExt cx="960" cy="873"/>
          </a:xfrm>
        </p:grpSpPr>
        <p:sp>
          <p:nvSpPr>
            <p:cNvPr id="9247" name="Rectangle 50"/>
            <p:cNvSpPr>
              <a:spLocks noChangeArrowheads="1"/>
            </p:cNvSpPr>
            <p:nvPr/>
          </p:nvSpPr>
          <p:spPr bwMode="auto">
            <a:xfrm>
              <a:off x="1920" y="3399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test</a:t>
              </a:r>
            </a:p>
          </p:txBody>
        </p:sp>
        <p:sp>
          <p:nvSpPr>
            <p:cNvPr id="9248" name="Rectangle 51"/>
            <p:cNvSpPr>
              <a:spLocks noChangeArrowheads="1"/>
            </p:cNvSpPr>
            <p:nvPr/>
          </p:nvSpPr>
          <p:spPr bwMode="auto">
            <a:xfrm>
              <a:off x="2400" y="3399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9249" name="Oval 52"/>
            <p:cNvSpPr>
              <a:spLocks noChangeArrowheads="1"/>
            </p:cNvSpPr>
            <p:nvPr/>
          </p:nvSpPr>
          <p:spPr bwMode="auto">
            <a:xfrm>
              <a:off x="1992" y="3936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0" name="Line 53"/>
            <p:cNvSpPr>
              <a:spLocks noChangeShapeType="1"/>
            </p:cNvSpPr>
            <p:nvPr/>
          </p:nvSpPr>
          <p:spPr bwMode="auto">
            <a:xfrm>
              <a:off x="2154" y="364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51" name="Oval 54"/>
            <p:cNvSpPr>
              <a:spLocks noChangeArrowheads="1"/>
            </p:cNvSpPr>
            <p:nvPr/>
          </p:nvSpPr>
          <p:spPr bwMode="auto">
            <a:xfrm>
              <a:off x="2475" y="3927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52" name="Line 55"/>
            <p:cNvSpPr>
              <a:spLocks noChangeShapeType="1"/>
            </p:cNvSpPr>
            <p:nvPr/>
          </p:nvSpPr>
          <p:spPr bwMode="auto">
            <a:xfrm>
              <a:off x="2637" y="3639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1992" name="Group 56"/>
          <p:cNvGrpSpPr/>
          <p:nvPr/>
        </p:nvGrpSpPr>
        <p:grpSpPr bwMode="auto">
          <a:xfrm>
            <a:off x="4724400" y="4953000"/>
            <a:ext cx="2286000" cy="1385888"/>
            <a:chOff x="4320" y="3168"/>
            <a:chExt cx="1440" cy="873"/>
          </a:xfrm>
        </p:grpSpPr>
        <p:sp>
          <p:nvSpPr>
            <p:cNvPr id="9238" name="Rectangle 57"/>
            <p:cNvSpPr>
              <a:spLocks noChangeArrowheads="1"/>
            </p:cNvSpPr>
            <p:nvPr/>
          </p:nvSpPr>
          <p:spPr bwMode="auto">
            <a:xfrm>
              <a:off x="4320" y="3168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9239" name="Rectangle 58"/>
            <p:cNvSpPr>
              <a:spLocks noChangeArrowheads="1"/>
            </p:cNvSpPr>
            <p:nvPr/>
          </p:nvSpPr>
          <p:spPr bwMode="auto">
            <a:xfrm>
              <a:off x="4800" y="3168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9240" name="Rectangle 59"/>
            <p:cNvSpPr>
              <a:spLocks noChangeArrowheads="1"/>
            </p:cNvSpPr>
            <p:nvPr/>
          </p:nvSpPr>
          <p:spPr bwMode="auto">
            <a:xfrm>
              <a:off x="5280" y="3168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9241" name="Oval 60"/>
            <p:cNvSpPr>
              <a:spLocks noChangeArrowheads="1"/>
            </p:cNvSpPr>
            <p:nvPr/>
          </p:nvSpPr>
          <p:spPr bwMode="auto">
            <a:xfrm>
              <a:off x="4395" y="3705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42" name="Line 61"/>
            <p:cNvSpPr>
              <a:spLocks noChangeShapeType="1"/>
            </p:cNvSpPr>
            <p:nvPr/>
          </p:nvSpPr>
          <p:spPr bwMode="auto">
            <a:xfrm>
              <a:off x="4557" y="3417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3" name="Oval 62"/>
            <p:cNvSpPr>
              <a:spLocks noChangeArrowheads="1"/>
            </p:cNvSpPr>
            <p:nvPr/>
          </p:nvSpPr>
          <p:spPr bwMode="auto">
            <a:xfrm>
              <a:off x="4863" y="3696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44" name="Line 63"/>
            <p:cNvSpPr>
              <a:spLocks noChangeShapeType="1"/>
            </p:cNvSpPr>
            <p:nvPr/>
          </p:nvSpPr>
          <p:spPr bwMode="auto">
            <a:xfrm>
              <a:off x="5025" y="3408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45" name="Oval 64"/>
            <p:cNvSpPr>
              <a:spLocks noChangeArrowheads="1"/>
            </p:cNvSpPr>
            <p:nvPr/>
          </p:nvSpPr>
          <p:spPr bwMode="auto">
            <a:xfrm>
              <a:off x="5343" y="3705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9246" name="Line 65"/>
            <p:cNvSpPr>
              <a:spLocks noChangeShapeType="1"/>
            </p:cNvSpPr>
            <p:nvPr/>
          </p:nvSpPr>
          <p:spPr bwMode="auto">
            <a:xfrm>
              <a:off x="5505" y="3417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2002" name="Group 66"/>
          <p:cNvGrpSpPr/>
          <p:nvPr/>
        </p:nvGrpSpPr>
        <p:grpSpPr bwMode="auto">
          <a:xfrm>
            <a:off x="1600200" y="4038600"/>
            <a:ext cx="4343400" cy="1143000"/>
            <a:chOff x="1008" y="2544"/>
            <a:chExt cx="2736" cy="720"/>
          </a:xfrm>
        </p:grpSpPr>
        <p:sp>
          <p:nvSpPr>
            <p:cNvPr id="9232" name="Rectangle 67"/>
            <p:cNvSpPr>
              <a:spLocks noChangeArrowheads="1"/>
            </p:cNvSpPr>
            <p:nvPr/>
          </p:nvSpPr>
          <p:spPr bwMode="auto">
            <a:xfrm>
              <a:off x="1440" y="2544"/>
              <a:ext cx="576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用户</a:t>
              </a:r>
              <a:r>
                <a:rPr lang="en-US" altLang="zh-CN" sz="24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9233" name="Rectangle 68"/>
            <p:cNvSpPr>
              <a:spLocks noChangeArrowheads="1"/>
            </p:cNvSpPr>
            <p:nvPr/>
          </p:nvSpPr>
          <p:spPr bwMode="auto">
            <a:xfrm>
              <a:off x="2016" y="2544"/>
              <a:ext cx="576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用户</a:t>
              </a:r>
              <a:r>
                <a:rPr lang="en-US" altLang="zh-CN" sz="240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9234" name="Rectangle 69"/>
            <p:cNvSpPr>
              <a:spLocks noChangeArrowheads="1"/>
            </p:cNvSpPr>
            <p:nvPr/>
          </p:nvSpPr>
          <p:spPr bwMode="auto">
            <a:xfrm>
              <a:off x="2592" y="2544"/>
              <a:ext cx="576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用户</a:t>
              </a:r>
              <a:r>
                <a:rPr lang="en-US" altLang="zh-CN" sz="240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9235" name="Line 70"/>
            <p:cNvSpPr>
              <a:spLocks noChangeShapeType="1"/>
            </p:cNvSpPr>
            <p:nvPr/>
          </p:nvSpPr>
          <p:spPr bwMode="auto">
            <a:xfrm flipH="1">
              <a:off x="1008" y="2832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6" name="Line 71"/>
            <p:cNvSpPr>
              <a:spLocks noChangeShapeType="1"/>
            </p:cNvSpPr>
            <p:nvPr/>
          </p:nvSpPr>
          <p:spPr bwMode="auto">
            <a:xfrm>
              <a:off x="2304" y="2832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7" name="Line 72"/>
            <p:cNvSpPr>
              <a:spLocks noChangeShapeType="1"/>
            </p:cNvSpPr>
            <p:nvPr/>
          </p:nvSpPr>
          <p:spPr bwMode="auto">
            <a:xfrm>
              <a:off x="2880" y="2832"/>
              <a:ext cx="864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2009" name="AutoShape 73"/>
          <p:cNvSpPr>
            <a:spLocks noChangeArrowheads="1"/>
          </p:cNvSpPr>
          <p:nvPr/>
        </p:nvSpPr>
        <p:spPr bwMode="auto">
          <a:xfrm rot="10800000">
            <a:off x="7086600" y="5257800"/>
            <a:ext cx="2057400" cy="1295400"/>
          </a:xfrm>
          <a:prstGeom prst="wedgeRoundRectCallout">
            <a:avLst>
              <a:gd name="adj1" fmla="val 67667"/>
              <a:gd name="adj2" fmla="val 25120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问题依然存在</a:t>
            </a:r>
            <a:r>
              <a:rPr lang="en-US" altLang="zh-CN" sz="2400">
                <a:sym typeface="Symbol" panose="05050102010706020507" pitchFamily="18" charset="2"/>
              </a:rPr>
              <a:t>: 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N/U</a:t>
            </a:r>
            <a:r>
              <a:rPr lang="zh-CN" altLang="en-US" sz="2400">
                <a:sym typeface="Symbol" panose="05050102010706020507" pitchFamily="18" charset="2"/>
              </a:rPr>
              <a:t>，扩展性仍然差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52010" name="Rectangle 74"/>
          <p:cNvSpPr>
            <a:spLocks noChangeArrowheads="1"/>
          </p:cNvSpPr>
          <p:nvPr/>
        </p:nvSpPr>
        <p:spPr bwMode="auto">
          <a:xfrm>
            <a:off x="5410200" y="336550"/>
            <a:ext cx="22923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CC0000"/>
                </a:solidFill>
              </a:rPr>
              <a:t>怎么管理</a:t>
            </a:r>
            <a:r>
              <a:rPr lang="en-US" altLang="zh-CN" sz="3600">
                <a:solidFill>
                  <a:srgbClr val="CC0000"/>
                </a:solidFill>
              </a:rPr>
              <a:t>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55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1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51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0.00579 C -0.01458 0.01111 -0.03316 -0.00069 -0.03854 0.02014 C -0.04392 0.04074 -0.04844 0.11019 -0.03403 0.13033 C -0.01944 0.15023 0.03073 0.15718 0.04861 0.14167 C 0.06649 0.12639 0.075 0.06227 0.07309 0.03681 C 0.07118 0.01134 0.05069 -0.00509 0.03802 -0.01134 C 0.02517 -0.01736 0.01094 0.00046 -0.00191 0.00579 Z " pathEditMode="relative" rAng="0" ptsTypes="aaaaaaa">
                                      <p:cBhvr>
                                        <p:cTn id="28" dur="5000" fill="hold"/>
                                        <p:tgtEl>
                                          <p:spTgt spid="5519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1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51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51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5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5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55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70" grpId="0" animBg="1"/>
      <p:bldP spid="551974" grpId="0"/>
      <p:bldP spid="552009" grpId="0" animBg="1"/>
      <p:bldP spid="5520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划分的基础上继续划分</a:t>
            </a:r>
          </a:p>
        </p:txBody>
      </p:sp>
      <p:sp>
        <p:nvSpPr>
          <p:cNvPr id="552963" name="Rectangle 3"/>
          <p:cNvSpPr>
            <a:spLocks noChangeArrowheads="1"/>
          </p:cNvSpPr>
          <p:nvPr/>
        </p:nvSpPr>
        <p:spPr bwMode="auto">
          <a:xfrm>
            <a:off x="304800" y="1097757"/>
            <a:ext cx="7921625" cy="15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/>
              <a:t>将划分后的集合再进行划分</a:t>
            </a:r>
            <a:r>
              <a:rPr lang="en-US" altLang="zh-CN" sz="2400" dirty="0"/>
              <a:t>: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k</a:t>
            </a:r>
            <a:r>
              <a:rPr lang="zh-CN" altLang="en-US" sz="2400" dirty="0"/>
              <a:t>次划分后，每个集合中的文件数可以达到为</a:t>
            </a:r>
            <a:r>
              <a:rPr lang="en-US" altLang="zh-CN" sz="2400" dirty="0">
                <a:solidFill>
                  <a:srgbClr val="FF0000"/>
                </a:solidFill>
              </a:rPr>
              <a:t>O(      )</a:t>
            </a:r>
            <a:r>
              <a:rPr lang="zh-CN" altLang="en-US" sz="2400" dirty="0">
                <a:solidFill>
                  <a:srgbClr val="FF0000"/>
                </a:solidFill>
              </a:rPr>
              <a:t>，比如</a:t>
            </a:r>
            <a:r>
              <a:rPr lang="en-US" altLang="zh-CN" sz="2400" dirty="0">
                <a:solidFill>
                  <a:srgbClr val="FF0000"/>
                </a:solidFill>
              </a:rPr>
              <a:t>8</a:t>
            </a:r>
            <a:r>
              <a:rPr lang="zh-CN" altLang="en-US" sz="2400" dirty="0">
                <a:solidFill>
                  <a:srgbClr val="FF0000"/>
                </a:solidFill>
              </a:rPr>
              <a:t>个文件，一次分割</a:t>
            </a:r>
            <a:r>
              <a:rPr lang="en-US" altLang="zh-CN" sz="2400" dirty="0">
                <a:solidFill>
                  <a:srgbClr val="FF0000"/>
                </a:solidFill>
              </a:rPr>
              <a:t>(4,4)</a:t>
            </a:r>
            <a:r>
              <a:rPr lang="zh-CN" altLang="en-US" sz="2400" dirty="0">
                <a:solidFill>
                  <a:srgbClr val="FF0000"/>
                </a:solidFill>
              </a:rPr>
              <a:t>，再分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次：</a:t>
            </a:r>
            <a:r>
              <a:rPr lang="en-US" altLang="zh-CN" sz="2400" dirty="0">
                <a:solidFill>
                  <a:srgbClr val="FF0000"/>
                </a:solidFill>
              </a:rPr>
              <a:t>(2,2),(2,2)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552964" name="Rectangle 4"/>
          <p:cNvSpPr>
            <a:spLocks noChangeArrowheads="1"/>
          </p:cNvSpPr>
          <p:nvPr/>
        </p:nvSpPr>
        <p:spPr bwMode="auto">
          <a:xfrm>
            <a:off x="5257800" y="320675"/>
            <a:ext cx="27432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3600">
                <a:solidFill>
                  <a:srgbClr val="FF0000"/>
                </a:solidFill>
              </a:rPr>
              <a:t>树状目录</a:t>
            </a:r>
          </a:p>
        </p:txBody>
      </p:sp>
      <p:grpSp>
        <p:nvGrpSpPr>
          <p:cNvPr id="552965" name="Group 5"/>
          <p:cNvGrpSpPr/>
          <p:nvPr/>
        </p:nvGrpSpPr>
        <p:grpSpPr bwMode="auto">
          <a:xfrm>
            <a:off x="304800" y="2667000"/>
            <a:ext cx="4800600" cy="3671888"/>
            <a:chOff x="576" y="1671"/>
            <a:chExt cx="3024" cy="2313"/>
          </a:xfrm>
        </p:grpSpPr>
        <p:sp>
          <p:nvSpPr>
            <p:cNvPr id="10258" name="Rectangle 6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0259" name="Rectangle 7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0260" name="Rectangle 8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0261" name="Oval 9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62" name="Line 10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3" name="Oval 11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64" name="Line 12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5" name="Oval 13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66" name="Line 14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67" name="Rectangle 15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0268" name="Rectangle 16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0269" name="Oval 17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0" name="Line 18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1" name="Oval 19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2" name="Line 20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3" name="Rectangle 21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0274" name="Oval 22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5" name="Line 23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6" name="Oval 24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0277" name="Line 25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8" name="Line 26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79" name="Rectangle 27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CC"/>
                  </a:solidFill>
                </a:rPr>
                <a:t>var</a:t>
              </a:r>
            </a:p>
          </p:txBody>
        </p:sp>
        <p:sp>
          <p:nvSpPr>
            <p:cNvPr id="10280" name="Rectangle 28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</a:p>
          </p:txBody>
        </p:sp>
        <p:sp>
          <p:nvSpPr>
            <p:cNvPr id="10281" name="Rectangle 29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</a:p>
          </p:txBody>
        </p:sp>
        <p:sp>
          <p:nvSpPr>
            <p:cNvPr id="10282" name="Rectangle 30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0283" name="Line 31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84" name="Line 32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2993" name="Group 33"/>
          <p:cNvGrpSpPr/>
          <p:nvPr/>
        </p:nvGrpSpPr>
        <p:grpSpPr bwMode="auto">
          <a:xfrm>
            <a:off x="5029200" y="2514600"/>
            <a:ext cx="4114800" cy="1114425"/>
            <a:chOff x="3168" y="1584"/>
            <a:chExt cx="2592" cy="702"/>
          </a:xfrm>
        </p:grpSpPr>
        <p:sp>
          <p:nvSpPr>
            <p:cNvPr id="10256" name="Rectangle 34"/>
            <p:cNvSpPr>
              <a:spLocks noChangeArrowheads="1"/>
            </p:cNvSpPr>
            <p:nvPr/>
          </p:nvSpPr>
          <p:spPr bwMode="auto">
            <a:xfrm>
              <a:off x="3168" y="1584"/>
              <a:ext cx="259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此种树状结构扩展性好、表示清晰，</a:t>
              </a:r>
              <a:r>
                <a:rPr lang="zh-CN" altLang="en-US" sz="2400" dirty="0">
                  <a:solidFill>
                    <a:srgbClr val="FF0000"/>
                  </a:solidFill>
                </a:rPr>
                <a:t>最常用</a:t>
              </a:r>
            </a:p>
          </p:txBody>
        </p:sp>
        <p:pic>
          <p:nvPicPr>
            <p:cNvPr id="10257" name="Picture 35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" y="174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2996" name="Group 36"/>
          <p:cNvGrpSpPr/>
          <p:nvPr/>
        </p:nvGrpSpPr>
        <p:grpSpPr bwMode="auto">
          <a:xfrm>
            <a:off x="5029200" y="3733800"/>
            <a:ext cx="4114800" cy="1158875"/>
            <a:chOff x="3168" y="1584"/>
            <a:chExt cx="2592" cy="730"/>
          </a:xfrm>
        </p:grpSpPr>
        <p:sp>
          <p:nvSpPr>
            <p:cNvPr id="10254" name="Rectangle 37"/>
            <p:cNvSpPr>
              <a:spLocks noChangeArrowheads="1"/>
            </p:cNvSpPr>
            <p:nvPr/>
          </p:nvSpPr>
          <p:spPr bwMode="auto">
            <a:xfrm>
              <a:off x="3168" y="1584"/>
              <a:ext cx="2592" cy="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描述“文件的集合”，</a:t>
              </a:r>
              <a:r>
                <a:rPr lang="zh-CN" altLang="en-US" sz="2600"/>
                <a:t>需要</a:t>
              </a:r>
              <a:r>
                <a:rPr lang="zh-CN" altLang="en-US" sz="2400"/>
                <a:t>引入概念</a:t>
              </a:r>
              <a:r>
                <a:rPr lang="en-US" altLang="zh-CN" sz="2400"/>
                <a:t>: </a:t>
              </a:r>
              <a:r>
                <a:rPr lang="zh-CN" altLang="en-US" sz="2400">
                  <a:solidFill>
                    <a:srgbClr val="FF0000"/>
                  </a:solidFill>
                </a:rPr>
                <a:t>目录</a:t>
              </a:r>
            </a:p>
          </p:txBody>
        </p:sp>
        <p:pic>
          <p:nvPicPr>
            <p:cNvPr id="10255" name="Picture 38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" y="174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2999" name="Freeform 39"/>
          <p:cNvSpPr/>
          <p:nvPr/>
        </p:nvSpPr>
        <p:spPr bwMode="auto">
          <a:xfrm>
            <a:off x="3771900" y="2870200"/>
            <a:ext cx="3505200" cy="1549400"/>
          </a:xfrm>
          <a:custGeom>
            <a:avLst/>
            <a:gdLst>
              <a:gd name="T0" fmla="*/ 2147483647 w 2208"/>
              <a:gd name="T1" fmla="*/ 2147483647 h 976"/>
              <a:gd name="T2" fmla="*/ 2147483647 w 2208"/>
              <a:gd name="T3" fmla="*/ 2147483647 h 976"/>
              <a:gd name="T4" fmla="*/ 2147483647 w 2208"/>
              <a:gd name="T5" fmla="*/ 2147483647 h 976"/>
              <a:gd name="T6" fmla="*/ 2147483647 w 2208"/>
              <a:gd name="T7" fmla="*/ 2147483647 h 97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208" h="976">
                <a:moveTo>
                  <a:pt x="2184" y="976"/>
                </a:moveTo>
                <a:cubicBezTo>
                  <a:pt x="2196" y="904"/>
                  <a:pt x="2208" y="832"/>
                  <a:pt x="1896" y="688"/>
                </a:cubicBezTo>
                <a:cubicBezTo>
                  <a:pt x="1584" y="544"/>
                  <a:pt x="624" y="224"/>
                  <a:pt x="312" y="112"/>
                </a:cubicBezTo>
                <a:cubicBezTo>
                  <a:pt x="0" y="0"/>
                  <a:pt x="12" y="8"/>
                  <a:pt x="24" y="16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3000" name="Freeform 40"/>
          <p:cNvSpPr/>
          <p:nvPr/>
        </p:nvSpPr>
        <p:spPr bwMode="auto">
          <a:xfrm>
            <a:off x="3333750" y="4173538"/>
            <a:ext cx="3829050" cy="779462"/>
          </a:xfrm>
          <a:custGeom>
            <a:avLst/>
            <a:gdLst>
              <a:gd name="T0" fmla="*/ 2147483647 w 2412"/>
              <a:gd name="T1" fmla="*/ 2147483647 h 491"/>
              <a:gd name="T2" fmla="*/ 2147483647 w 2412"/>
              <a:gd name="T3" fmla="*/ 2147483647 h 491"/>
              <a:gd name="T4" fmla="*/ 0 w 2412"/>
              <a:gd name="T5" fmla="*/ 0 h 491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412" h="491">
                <a:moveTo>
                  <a:pt x="2412" y="155"/>
                </a:moveTo>
                <a:cubicBezTo>
                  <a:pt x="2206" y="207"/>
                  <a:pt x="1581" y="491"/>
                  <a:pt x="1179" y="465"/>
                </a:cubicBezTo>
                <a:cubicBezTo>
                  <a:pt x="777" y="439"/>
                  <a:pt x="245" y="97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53001" name="Group 41"/>
          <p:cNvGrpSpPr/>
          <p:nvPr/>
        </p:nvGrpSpPr>
        <p:grpSpPr bwMode="auto">
          <a:xfrm>
            <a:off x="5029200" y="4953000"/>
            <a:ext cx="4114800" cy="1114425"/>
            <a:chOff x="3168" y="1584"/>
            <a:chExt cx="2592" cy="702"/>
          </a:xfrm>
        </p:grpSpPr>
        <p:sp>
          <p:nvSpPr>
            <p:cNvPr id="10252" name="Rectangle 42"/>
            <p:cNvSpPr>
              <a:spLocks noChangeArrowheads="1"/>
            </p:cNvSpPr>
            <p:nvPr/>
          </p:nvSpPr>
          <p:spPr bwMode="auto">
            <a:xfrm>
              <a:off x="3168" y="1584"/>
              <a:ext cx="259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怎么进行“文件集合”物理表述</a:t>
              </a:r>
              <a:r>
                <a:rPr lang="en-US" altLang="zh-CN" sz="2400" dirty="0">
                  <a:solidFill>
                    <a:srgbClr val="FF0000"/>
                  </a:solidFill>
                </a:rPr>
                <a:t>?</a:t>
              </a:r>
            </a:p>
          </p:txBody>
        </p:sp>
        <p:pic>
          <p:nvPicPr>
            <p:cNvPr id="10253" name="Picture 43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3" y="1745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10251" name="Object 4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828120"/>
              </p:ext>
            </p:extLst>
          </p:nvPr>
        </p:nvGraphicFramePr>
        <p:xfrm>
          <a:off x="3810000" y="1559718"/>
          <a:ext cx="533400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6096000" imgH="6400800" progId="Equation.3">
                  <p:embed/>
                </p:oleObj>
              </mc:Choice>
              <mc:Fallback>
                <p:oleObj name="公式" r:id="rId3" imgW="6096000" imgH="64008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559718"/>
                        <a:ext cx="533400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Rectangle 42"/>
          <p:cNvSpPr>
            <a:spLocks noChangeArrowheads="1"/>
          </p:cNvSpPr>
          <p:nvPr/>
        </p:nvSpPr>
        <p:spPr bwMode="auto">
          <a:xfrm>
            <a:off x="3048000" y="5983288"/>
            <a:ext cx="6400800" cy="546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共性：目录要存储信息，文件要存储信息</a:t>
            </a:r>
            <a:endParaRPr lang="en-US" altLang="zh-C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7" name="Object 44"/>
          <p:cNvGraphicFramePr>
            <a:graphicFrameLocks noChangeAspect="1"/>
          </p:cNvGraphicFramePr>
          <p:nvPr/>
        </p:nvGraphicFramePr>
        <p:xfrm>
          <a:off x="4723579" y="1989932"/>
          <a:ext cx="1119188" cy="56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2801600" imgH="6400800" progId="Equation.3">
                  <p:embed/>
                </p:oleObj>
              </mc:Choice>
              <mc:Fallback>
                <p:oleObj name="公式" r:id="rId5" imgW="12801600" imgH="640080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3579" y="1989932"/>
                        <a:ext cx="1119188" cy="56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55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5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2000"/>
                                        <p:tgtEl>
                                          <p:spTgt spid="55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5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963" grpId="0"/>
      <p:bldP spid="552964" grpId="0"/>
      <p:bldP spid="552999" grpId="0" animBg="1"/>
      <p:bldP spid="553000" grpId="0" animBg="1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目录的实现</a:t>
            </a:r>
          </a:p>
        </p:txBody>
      </p:sp>
      <p:sp>
        <p:nvSpPr>
          <p:cNvPr id="553987" name="Rectangle 3"/>
          <p:cNvSpPr>
            <a:spLocks noChangeArrowheads="1"/>
          </p:cNvSpPr>
          <p:nvPr/>
        </p:nvSpPr>
        <p:spPr bwMode="auto">
          <a:xfrm>
            <a:off x="765175" y="11922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存放“文件集合”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11268" name="Group 4"/>
          <p:cNvGrpSpPr/>
          <p:nvPr/>
        </p:nvGrpSpPr>
        <p:grpSpPr bwMode="auto">
          <a:xfrm>
            <a:off x="5700713" y="42863"/>
            <a:ext cx="3429000" cy="2667000"/>
            <a:chOff x="576" y="1671"/>
            <a:chExt cx="3024" cy="2313"/>
          </a:xfrm>
        </p:grpSpPr>
        <p:sp>
          <p:nvSpPr>
            <p:cNvPr id="11288" name="Rectangle 5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1289" name="Rectangle 6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1290" name="Rectangle 7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1291" name="Oval 8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2" name="Line 9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3" name="Oval 10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4" name="Line 11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5" name="Oval 12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296" name="Line 13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97" name="Rectangle 14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1298" name="Rectangle 15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1299" name="Oval 16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0" name="Line 17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1" name="Oval 18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2" name="Line 19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3" name="Rectangle 20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1304" name="Oval 21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5" name="Line 22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6" name="Oval 23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1307" name="Line 24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8" name="Line 25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09" name="Rectangle 26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CC"/>
                  </a:solidFill>
                </a:rPr>
                <a:t>var</a:t>
              </a:r>
            </a:p>
          </p:txBody>
        </p:sp>
        <p:sp>
          <p:nvSpPr>
            <p:cNvPr id="11310" name="Rectangle 27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CC"/>
                  </a:solidFill>
                </a:rPr>
                <a:t>my</a:t>
              </a:r>
            </a:p>
          </p:txBody>
        </p:sp>
        <p:sp>
          <p:nvSpPr>
            <p:cNvPr id="11311" name="Rectangle 28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0000CC"/>
                  </a:solidFill>
                </a:rPr>
                <a:t>data</a:t>
              </a:r>
            </a:p>
          </p:txBody>
        </p:sp>
        <p:sp>
          <p:nvSpPr>
            <p:cNvPr id="11312" name="Rectangle 29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1313" name="Line 30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14" name="Line 31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4016" name="Group 32"/>
          <p:cNvGrpSpPr/>
          <p:nvPr/>
        </p:nvGrpSpPr>
        <p:grpSpPr bwMode="auto">
          <a:xfrm>
            <a:off x="1066800" y="1828800"/>
            <a:ext cx="7543800" cy="603250"/>
            <a:chOff x="622" y="1170"/>
            <a:chExt cx="4752" cy="380"/>
          </a:xfrm>
        </p:grpSpPr>
        <p:sp>
          <p:nvSpPr>
            <p:cNvPr id="11286" name="Rectangle 33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将文件内容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盘块</a:t>
              </a:r>
              <a:r>
                <a:rPr lang="en-US" altLang="zh-CN" sz="2400" dirty="0"/>
                <a:t>)</a:t>
              </a:r>
              <a:r>
                <a:rPr lang="zh-CN" altLang="en-US" sz="2400" dirty="0"/>
                <a:t>放在一起</a:t>
              </a:r>
              <a:r>
                <a:rPr lang="en-US" altLang="zh-CN" sz="2400" dirty="0"/>
                <a:t>…</a:t>
              </a:r>
            </a:p>
          </p:txBody>
        </p:sp>
        <p:pic>
          <p:nvPicPr>
            <p:cNvPr id="11287" name="Picture 34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4019" name="Text Box 35"/>
          <p:cNvSpPr txBox="1">
            <a:spLocks noChangeArrowheads="1"/>
          </p:cNvSpPr>
          <p:nvPr/>
        </p:nvSpPr>
        <p:spPr bwMode="auto">
          <a:xfrm>
            <a:off x="5486400" y="1905000"/>
            <a:ext cx="1752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显然不行</a:t>
            </a:r>
          </a:p>
        </p:txBody>
      </p:sp>
      <p:grpSp>
        <p:nvGrpSpPr>
          <p:cNvPr id="554020" name="Group 36"/>
          <p:cNvGrpSpPr/>
          <p:nvPr/>
        </p:nvGrpSpPr>
        <p:grpSpPr bwMode="auto">
          <a:xfrm>
            <a:off x="1066800" y="2368550"/>
            <a:ext cx="7543800" cy="603250"/>
            <a:chOff x="622" y="1170"/>
            <a:chExt cx="4752" cy="380"/>
          </a:xfrm>
        </p:grpSpPr>
        <p:sp>
          <p:nvSpPr>
            <p:cNvPr id="11284" name="Rectangle 37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将文件内容指针</a:t>
              </a:r>
              <a:r>
                <a:rPr lang="en-US" altLang="zh-CN" sz="2400"/>
                <a:t>(</a:t>
              </a:r>
              <a:r>
                <a:rPr lang="zh-CN" altLang="en-US" sz="2400"/>
                <a:t>即</a:t>
              </a:r>
              <a:r>
                <a:rPr lang="zh-CN" altLang="en-US" sz="2400">
                  <a:solidFill>
                    <a:srgbClr val="FF0000"/>
                  </a:solidFill>
                </a:rPr>
                <a:t>文件头</a:t>
              </a:r>
              <a:r>
                <a:rPr lang="en-US" altLang="zh-CN" sz="2400"/>
                <a:t>)</a:t>
              </a:r>
              <a:r>
                <a:rPr lang="zh-CN" altLang="en-US" sz="2400"/>
                <a:t>放在一起</a:t>
              </a:r>
            </a:p>
          </p:txBody>
        </p:sp>
        <p:pic>
          <p:nvPicPr>
            <p:cNvPr id="11285" name="Picture 38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4023" name="Group 39"/>
          <p:cNvGrpSpPr/>
          <p:nvPr/>
        </p:nvGrpSpPr>
        <p:grpSpPr bwMode="auto">
          <a:xfrm>
            <a:off x="1066800" y="2901950"/>
            <a:ext cx="7543800" cy="603250"/>
            <a:chOff x="622" y="1170"/>
            <a:chExt cx="4752" cy="380"/>
          </a:xfrm>
        </p:grpSpPr>
        <p:sp>
          <p:nvSpPr>
            <p:cNvPr id="11282" name="Rectangle 4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应该是可以的，取决于</a:t>
              </a:r>
              <a:r>
                <a:rPr lang="zh-CN" altLang="en-US" sz="2400" dirty="0">
                  <a:solidFill>
                    <a:srgbClr val="FF0000"/>
                  </a:solidFill>
                </a:rPr>
                <a:t>文件系统</a:t>
              </a:r>
              <a:r>
                <a:rPr lang="zh-CN" altLang="en-US" sz="2400" dirty="0"/>
                <a:t>如何处理</a:t>
              </a:r>
              <a:r>
                <a:rPr lang="en-US" altLang="zh-CN" sz="2400" dirty="0">
                  <a:solidFill>
                    <a:srgbClr val="FF0000"/>
                  </a:solidFill>
                </a:rPr>
                <a:t>…</a:t>
              </a:r>
            </a:p>
          </p:txBody>
        </p:sp>
        <p:pic>
          <p:nvPicPr>
            <p:cNvPr id="11283" name="Picture 4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4029" name="Rectangle 45"/>
          <p:cNvSpPr>
            <a:spLocks noChangeArrowheads="1"/>
          </p:cNvSpPr>
          <p:nvPr/>
        </p:nvSpPr>
        <p:spPr bwMode="auto">
          <a:xfrm>
            <a:off x="762000" y="36306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思考</a:t>
            </a:r>
            <a:r>
              <a:rPr lang="en-US" altLang="zh-CN"/>
              <a:t>: </a:t>
            </a:r>
            <a:r>
              <a:rPr lang="zh-CN" altLang="en-US"/>
              <a:t>有了树状目录后会出现什么问题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54030" name="Group 46"/>
          <p:cNvGrpSpPr/>
          <p:nvPr/>
        </p:nvGrpSpPr>
        <p:grpSpPr bwMode="auto">
          <a:xfrm>
            <a:off x="1066800" y="4267200"/>
            <a:ext cx="7543800" cy="603250"/>
            <a:chOff x="622" y="1170"/>
            <a:chExt cx="4752" cy="380"/>
          </a:xfrm>
        </p:grpSpPr>
        <p:sp>
          <p:nvSpPr>
            <p:cNvPr id="11280" name="Rectangle 47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出现了路径名</a:t>
              </a:r>
              <a:r>
                <a:rPr lang="en-US" altLang="zh-CN" sz="2400"/>
                <a:t>: 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  <a:r>
                <a:rPr lang="en-US" altLang="zh-CN" sz="2400">
                  <a:solidFill>
                    <a:srgbClr val="FF0000"/>
                  </a:solidFill>
                </a:rPr>
                <a:t>/a</a:t>
              </a:r>
              <a:r>
                <a:rPr lang="zh-CN" altLang="en-US" sz="2400"/>
                <a:t>用来定位文件</a:t>
              </a:r>
              <a:r>
                <a:rPr lang="en-US" altLang="zh-CN" sz="2400">
                  <a:solidFill>
                    <a:srgbClr val="FF0000"/>
                  </a:solidFill>
                </a:rPr>
                <a:t>a</a:t>
              </a:r>
            </a:p>
          </p:txBody>
        </p:sp>
        <p:pic>
          <p:nvPicPr>
            <p:cNvPr id="11281" name="Picture 48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4033" name="Group 49"/>
          <p:cNvGrpSpPr/>
          <p:nvPr/>
        </p:nvGrpSpPr>
        <p:grpSpPr bwMode="auto">
          <a:xfrm>
            <a:off x="1066800" y="4806950"/>
            <a:ext cx="7543800" cy="603250"/>
            <a:chOff x="622" y="1170"/>
            <a:chExt cx="4752" cy="380"/>
          </a:xfrm>
        </p:grpSpPr>
        <p:sp>
          <p:nvSpPr>
            <p:cNvPr id="11278" name="Rectangle 5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路径名 </a:t>
              </a:r>
              <a:r>
                <a:rPr lang="zh-CN" altLang="en-US" sz="2400">
                  <a:sym typeface="Symbol" panose="05050102010706020507" pitchFamily="18" charset="2"/>
                </a:rPr>
                <a:t> 路径的解析</a:t>
              </a:r>
              <a:r>
                <a:rPr lang="en-US" altLang="zh-CN" sz="2400"/>
                <a:t>:</a:t>
              </a:r>
            </a:p>
          </p:txBody>
        </p:sp>
        <p:pic>
          <p:nvPicPr>
            <p:cNvPr id="11279" name="Picture 5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4036" name="Rectangle 52"/>
          <p:cNvSpPr>
            <a:spLocks noChangeArrowheads="1"/>
          </p:cNvSpPr>
          <p:nvPr/>
        </p:nvSpPr>
        <p:spPr bwMode="auto">
          <a:xfrm>
            <a:off x="1795463" y="5857875"/>
            <a:ext cx="5207000" cy="466725"/>
          </a:xfrm>
          <a:prstGeom prst="rect">
            <a:avLst/>
          </a:prstGeom>
          <a:noFill/>
          <a:ln w="9525" algn="ctr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输入</a:t>
            </a:r>
            <a:r>
              <a:rPr lang="en-US" altLang="zh-CN" sz="2400">
                <a:solidFill>
                  <a:srgbClr val="FF0000"/>
                </a:solidFill>
              </a:rPr>
              <a:t>/</a:t>
            </a:r>
            <a:r>
              <a:rPr lang="en-US" altLang="zh-CN" sz="2400">
                <a:solidFill>
                  <a:srgbClr val="0000CC"/>
                </a:solidFill>
              </a:rPr>
              <a:t>my</a:t>
            </a:r>
            <a:r>
              <a:rPr lang="en-US" altLang="zh-CN" sz="2400">
                <a:solidFill>
                  <a:srgbClr val="FF0000"/>
                </a:solidFill>
              </a:rPr>
              <a:t>/</a:t>
            </a:r>
            <a:r>
              <a:rPr lang="en-US" altLang="zh-CN" sz="2400">
                <a:solidFill>
                  <a:srgbClr val="0000CC"/>
                </a:solidFill>
              </a:rPr>
              <a:t>data</a:t>
            </a:r>
            <a:r>
              <a:rPr lang="en-US" altLang="zh-CN" sz="2400">
                <a:solidFill>
                  <a:srgbClr val="FF0000"/>
                </a:solidFill>
              </a:rPr>
              <a:t>/a</a:t>
            </a:r>
            <a:r>
              <a:rPr lang="zh-CN" altLang="en-US" sz="2400">
                <a:solidFill>
                  <a:srgbClr val="FF0000"/>
                </a:solidFill>
              </a:rPr>
              <a:t>，获得文件</a:t>
            </a:r>
            <a:r>
              <a:rPr lang="en-US" altLang="zh-CN" sz="2400">
                <a:solidFill>
                  <a:srgbClr val="FF0000"/>
                </a:solidFill>
              </a:rPr>
              <a:t>a</a:t>
            </a:r>
            <a:r>
              <a:rPr lang="zh-CN" altLang="en-US" sz="2400">
                <a:solidFill>
                  <a:srgbClr val="FF0000"/>
                </a:solidFill>
              </a:rPr>
              <a:t>的文件头</a:t>
            </a:r>
          </a:p>
        </p:txBody>
      </p:sp>
      <p:sp>
        <p:nvSpPr>
          <p:cNvPr id="554037" name="AutoShape 53"/>
          <p:cNvSpPr>
            <a:spLocks noChangeArrowheads="1"/>
          </p:cNvSpPr>
          <p:nvPr/>
        </p:nvSpPr>
        <p:spPr bwMode="auto">
          <a:xfrm rot="10800000">
            <a:off x="4800600" y="4876800"/>
            <a:ext cx="4191000" cy="533400"/>
          </a:xfrm>
          <a:prstGeom prst="wedgeRoundRectCallout">
            <a:avLst>
              <a:gd name="adj1" fmla="val 11741"/>
              <a:gd name="adj2" fmla="val -15684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再根据文件头定位文件内容</a:t>
            </a:r>
            <a:endParaRPr lang="zh-CN" altLang="zh-CN" sz="24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3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4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4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4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4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4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5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54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7" grpId="0"/>
      <p:bldP spid="554019" grpId="0"/>
      <p:bldP spid="554029" grpId="0"/>
      <p:bldP spid="554036" grpId="0" animBg="1"/>
      <p:bldP spid="55403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路径的解析</a:t>
            </a:r>
            <a:r>
              <a:rPr lang="en-US" altLang="zh-CN"/>
              <a:t>(Name Resolution)</a:t>
            </a:r>
          </a:p>
        </p:txBody>
      </p:sp>
      <p:sp>
        <p:nvSpPr>
          <p:cNvPr id="12291" name="Rectangle 3"/>
          <p:cNvSpPr>
            <a:spLocks noChangeArrowheads="1"/>
          </p:cNvSpPr>
          <p:nvPr/>
        </p:nvSpPr>
        <p:spPr bwMode="auto">
          <a:xfrm>
            <a:off x="765175" y="113506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输入</a:t>
            </a:r>
            <a:r>
              <a:rPr lang="en-US" altLang="zh-CN">
                <a:solidFill>
                  <a:srgbClr val="CC0000"/>
                </a:solidFill>
              </a:rPr>
              <a:t>/</a:t>
            </a:r>
            <a:r>
              <a:rPr lang="en-US" altLang="zh-CN">
                <a:solidFill>
                  <a:srgbClr val="0000CC"/>
                </a:solidFill>
              </a:rPr>
              <a:t>my</a:t>
            </a:r>
            <a:r>
              <a:rPr lang="en-US" altLang="zh-CN">
                <a:solidFill>
                  <a:srgbClr val="CC0000"/>
                </a:solidFill>
              </a:rPr>
              <a:t>/</a:t>
            </a:r>
            <a:r>
              <a:rPr lang="en-US" altLang="zh-CN">
                <a:solidFill>
                  <a:srgbClr val="0000CC"/>
                </a:solidFill>
              </a:rPr>
              <a:t>data</a:t>
            </a:r>
            <a:r>
              <a:rPr lang="en-US" altLang="zh-CN">
                <a:solidFill>
                  <a:srgbClr val="CC0000"/>
                </a:solidFill>
              </a:rPr>
              <a:t>/a</a:t>
            </a:r>
            <a:r>
              <a:rPr lang="zh-CN" altLang="en-US"/>
              <a:t>，获得文件</a:t>
            </a:r>
            <a:r>
              <a:rPr lang="en-US" altLang="zh-CN">
                <a:solidFill>
                  <a:srgbClr val="CC0000"/>
                </a:solidFill>
              </a:rPr>
              <a:t>a</a:t>
            </a:r>
            <a:r>
              <a:rPr lang="zh-CN" altLang="en-US"/>
              <a:t>的文件头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55012" name="Group 4"/>
          <p:cNvGrpSpPr/>
          <p:nvPr/>
        </p:nvGrpSpPr>
        <p:grpSpPr bwMode="auto">
          <a:xfrm>
            <a:off x="1066800" y="1771650"/>
            <a:ext cx="7543800" cy="603250"/>
            <a:chOff x="622" y="1170"/>
            <a:chExt cx="4752" cy="380"/>
          </a:xfrm>
        </p:grpSpPr>
        <p:sp>
          <p:nvSpPr>
            <p:cNvPr id="12307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从哪里开始</a:t>
              </a:r>
              <a:r>
                <a:rPr lang="en-US" altLang="zh-CN" sz="2400"/>
                <a:t>?   </a:t>
              </a:r>
            </a:p>
          </p:txBody>
        </p:sp>
        <p:pic>
          <p:nvPicPr>
            <p:cNvPr id="12308" name="Picture 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5015" name="AutoShape 7"/>
          <p:cNvSpPr>
            <a:spLocks noChangeArrowheads="1"/>
          </p:cNvSpPr>
          <p:nvPr/>
        </p:nvSpPr>
        <p:spPr bwMode="auto">
          <a:xfrm rot="10800000">
            <a:off x="7391400" y="857250"/>
            <a:ext cx="1524000" cy="533400"/>
          </a:xfrm>
          <a:prstGeom prst="wedgeRoundRectCallout">
            <a:avLst>
              <a:gd name="adj1" fmla="val 74269"/>
              <a:gd name="adj2" fmla="val -6190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想一想</a:t>
            </a:r>
            <a:r>
              <a:rPr lang="en-US" altLang="zh-CN" sz="2400">
                <a:sym typeface="Symbol" panose="05050102010706020507" pitchFamily="18" charset="2"/>
              </a:rPr>
              <a:t>?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55016" name="Rectangle 8"/>
          <p:cNvSpPr>
            <a:spLocks noChangeArrowheads="1"/>
          </p:cNvSpPr>
          <p:nvPr/>
        </p:nvSpPr>
        <p:spPr bwMode="auto">
          <a:xfrm>
            <a:off x="3733800" y="1909763"/>
            <a:ext cx="261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顶层目录</a:t>
            </a:r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根目录</a:t>
            </a:r>
            <a:r>
              <a:rPr lang="en-US" altLang="zh-CN" sz="2400">
                <a:solidFill>
                  <a:srgbClr val="FF0000"/>
                </a:solidFill>
              </a:rPr>
              <a:t>/)</a:t>
            </a:r>
          </a:p>
        </p:txBody>
      </p:sp>
      <p:grpSp>
        <p:nvGrpSpPr>
          <p:cNvPr id="555017" name="Group 9"/>
          <p:cNvGrpSpPr/>
          <p:nvPr/>
        </p:nvGrpSpPr>
        <p:grpSpPr bwMode="auto">
          <a:xfrm>
            <a:off x="1066800" y="2387600"/>
            <a:ext cx="7543800" cy="603250"/>
            <a:chOff x="622" y="1170"/>
            <a:chExt cx="4752" cy="380"/>
          </a:xfrm>
        </p:grpSpPr>
        <p:sp>
          <p:nvSpPr>
            <p:cNvPr id="12305" name="Rectangle 1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目录是什么</a:t>
              </a:r>
              <a:r>
                <a:rPr lang="en-US" altLang="zh-CN" sz="2400"/>
                <a:t>?   </a:t>
              </a:r>
            </a:p>
          </p:txBody>
        </p:sp>
        <p:pic>
          <p:nvPicPr>
            <p:cNvPr id="12306" name="Picture 1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5020" name="Rectangle 12"/>
          <p:cNvSpPr>
            <a:spLocks noChangeArrowheads="1"/>
          </p:cNvSpPr>
          <p:nvPr/>
        </p:nvSpPr>
        <p:spPr bwMode="auto">
          <a:xfrm>
            <a:off x="3733800" y="2500313"/>
            <a:ext cx="5134739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zh-CN" altLang="en-US" sz="2400" dirty="0"/>
              <a:t>应该也是一个文件，文件存放的内容</a:t>
            </a:r>
          </a:p>
          <a:p>
            <a:pPr eaLnBrk="1" hangingPunct="1">
              <a:buClrTx/>
              <a:buSzTx/>
              <a:buFontTx/>
              <a:buNone/>
            </a:pPr>
            <a:r>
              <a:rPr lang="zh-CN" altLang="en-US" sz="2400" dirty="0"/>
              <a:t>是该目录中所有文件的文件头</a:t>
            </a:r>
            <a:r>
              <a:rPr lang="en-US" altLang="zh-CN" sz="2400" dirty="0"/>
              <a:t>!</a:t>
            </a:r>
          </a:p>
        </p:txBody>
      </p:sp>
      <p:sp>
        <p:nvSpPr>
          <p:cNvPr id="555021" name="AutoShape 13"/>
          <p:cNvSpPr>
            <a:spLocks noChangeArrowheads="1"/>
          </p:cNvSpPr>
          <p:nvPr/>
        </p:nvSpPr>
        <p:spPr bwMode="auto">
          <a:xfrm rot="10800000">
            <a:off x="6629400" y="1681163"/>
            <a:ext cx="2133600" cy="914400"/>
          </a:xfrm>
          <a:prstGeom prst="wedgeRoundRectCallout">
            <a:avLst>
              <a:gd name="adj1" fmla="val 70088"/>
              <a:gd name="adj2" fmla="val -4635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文件系统中全是文件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55022" name="Group 14"/>
          <p:cNvGrpSpPr/>
          <p:nvPr/>
        </p:nvGrpSpPr>
        <p:grpSpPr bwMode="auto">
          <a:xfrm>
            <a:off x="1066800" y="3378200"/>
            <a:ext cx="7543800" cy="647700"/>
            <a:chOff x="622" y="1170"/>
            <a:chExt cx="4752" cy="408"/>
          </a:xfrm>
        </p:grpSpPr>
        <p:sp>
          <p:nvSpPr>
            <p:cNvPr id="12303" name="Rectangle 15"/>
            <p:cNvSpPr>
              <a:spLocks noChangeArrowheads="1"/>
            </p:cNvSpPr>
            <p:nvPr/>
          </p:nvSpPr>
          <p:spPr bwMode="auto">
            <a:xfrm>
              <a:off x="622" y="1170"/>
              <a:ext cx="475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解析</a:t>
              </a:r>
              <a:r>
                <a:rPr lang="en-US" altLang="zh-CN" sz="2600">
                  <a:solidFill>
                    <a:srgbClr val="CC0000"/>
                  </a:solidFill>
                </a:rPr>
                <a:t>/</a:t>
              </a:r>
              <a:r>
                <a:rPr lang="en-US" altLang="zh-CN" sz="2600">
                  <a:solidFill>
                    <a:srgbClr val="0000CC"/>
                  </a:solidFill>
                </a:rPr>
                <a:t>my</a:t>
              </a:r>
              <a:r>
                <a:rPr lang="en-US" altLang="zh-CN" sz="2600">
                  <a:solidFill>
                    <a:srgbClr val="CC0000"/>
                  </a:solidFill>
                </a:rPr>
                <a:t>/</a:t>
              </a:r>
              <a:r>
                <a:rPr lang="en-US" altLang="zh-CN" sz="2600">
                  <a:solidFill>
                    <a:srgbClr val="0000CC"/>
                  </a:solidFill>
                </a:rPr>
                <a:t>data</a:t>
              </a:r>
              <a:r>
                <a:rPr lang="en-US" altLang="zh-CN" sz="2600">
                  <a:solidFill>
                    <a:srgbClr val="CC0000"/>
                  </a:solidFill>
                </a:rPr>
                <a:t>/a</a:t>
              </a:r>
              <a:r>
                <a:rPr lang="en-US" altLang="zh-CN" sz="2600"/>
                <a:t> </a:t>
              </a:r>
              <a:r>
                <a:rPr lang="en-US" altLang="zh-CN" sz="2400"/>
                <a:t>:     </a:t>
              </a:r>
            </a:p>
          </p:txBody>
        </p:sp>
        <p:pic>
          <p:nvPicPr>
            <p:cNvPr id="12304" name="Picture 1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5025" name="Group 17"/>
          <p:cNvGrpSpPr/>
          <p:nvPr/>
        </p:nvGrpSpPr>
        <p:grpSpPr bwMode="auto">
          <a:xfrm>
            <a:off x="990600" y="3940175"/>
            <a:ext cx="8153400" cy="2720975"/>
            <a:chOff x="624" y="2482"/>
            <a:chExt cx="5136" cy="1714"/>
          </a:xfrm>
        </p:grpSpPr>
        <p:sp>
          <p:nvSpPr>
            <p:cNvPr id="12301" name="Rectangle 18"/>
            <p:cNvSpPr>
              <a:spLocks noChangeArrowheads="1"/>
            </p:cNvSpPr>
            <p:nvPr/>
          </p:nvSpPr>
          <p:spPr bwMode="auto">
            <a:xfrm>
              <a:off x="878" y="2508"/>
              <a:ext cx="4882" cy="1632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2302" name="Rectangle 19"/>
            <p:cNvSpPr>
              <a:spLocks noChangeArrowheads="1"/>
            </p:cNvSpPr>
            <p:nvPr/>
          </p:nvSpPr>
          <p:spPr bwMode="auto">
            <a:xfrm>
              <a:off x="624" y="2482"/>
              <a:ext cx="5136" cy="17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chemeClr val="accent2"/>
                  </a:solidFill>
                  <a:latin typeface="Courier New" panose="02070309020205020404" pitchFamily="49" charset="0"/>
                </a:rPr>
                <a:t>res(“/my/data/a”</a:t>
              </a:r>
              <a:r>
                <a:rPr lang="en-US" altLang="zh-CN" sz="2400" dirty="0">
                  <a:solidFill>
                    <a:schemeClr val="accent2"/>
                  </a:solidFill>
                  <a:latin typeface="Courier New" panose="02070309020205020404" pitchFamily="49" charset="0"/>
                  <a:sym typeface="Symbol" panose="05050102010706020507" pitchFamily="18" charset="2"/>
                </a:rPr>
                <a:t>)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{ 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FileHeader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(“/”); </a:t>
              </a:r>
              <a:r>
                <a:rPr lang="en-US" altLang="zh-CN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//</a:t>
              </a:r>
              <a:r>
                <a:rPr lang="zh-CN" altLang="en-US" sz="2400" dirty="0">
                  <a:solidFill>
                    <a:srgbClr val="FF0000"/>
                  </a:solidFill>
                  <a:sym typeface="Symbol" panose="05050102010706020507" pitchFamily="18" charset="2"/>
                </a:rPr>
                <a:t>根目录的文件头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  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=Read(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);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=Find(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,”my”);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  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=Read(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);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=Find(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,”data”);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  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=Read(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);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=Find(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,”a”);</a:t>
              </a:r>
            </a:p>
            <a:p>
              <a:pPr lvl="1" eaLnBrk="1" hangingPunct="1">
                <a:lnSpc>
                  <a:spcPct val="12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  return </a:t>
              </a:r>
              <a:r>
                <a:rPr lang="en-US" altLang="zh-CN" sz="2400" dirty="0" err="1">
                  <a:latin typeface="Courier New" panose="02070309020205020404" pitchFamily="49" charset="0"/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latin typeface="Courier New" panose="02070309020205020404" pitchFamily="49" charset="0"/>
                  <a:sym typeface="Symbol" panose="05050102010706020507" pitchFamily="18" charset="2"/>
                </a:rPr>
                <a:t>; }</a:t>
              </a:r>
            </a:p>
          </p:txBody>
        </p:sp>
      </p:grpSp>
      <p:sp>
        <p:nvSpPr>
          <p:cNvPr id="555028" name="AutoShape 20"/>
          <p:cNvSpPr>
            <a:spLocks noChangeArrowheads="1"/>
          </p:cNvSpPr>
          <p:nvPr/>
        </p:nvSpPr>
        <p:spPr bwMode="auto">
          <a:xfrm rot="10800000">
            <a:off x="4800600" y="3448050"/>
            <a:ext cx="3886200" cy="914400"/>
          </a:xfrm>
          <a:prstGeom prst="wedgeRoundRectCallout">
            <a:avLst>
              <a:gd name="adj1" fmla="val 1509"/>
              <a:gd name="adj2" fmla="val -7049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放在磁盘</a:t>
            </a:r>
            <a:r>
              <a:rPr lang="zh-CN" altLang="en-US" sz="2400">
                <a:solidFill>
                  <a:srgbClr val="CC0000"/>
                </a:solidFill>
                <a:sym typeface="Symbol" panose="05050102010706020507" pitchFamily="18" charset="2"/>
              </a:rPr>
              <a:t>确定位置</a:t>
            </a:r>
            <a:r>
              <a:rPr lang="zh-CN" altLang="en-US" sz="2400">
                <a:sym typeface="Symbol" panose="05050102010706020507" pitchFamily="18" charset="2"/>
              </a:rPr>
              <a:t>，可在</a:t>
            </a:r>
            <a:r>
              <a:rPr lang="en-US" altLang="zh-CN" sz="2400">
                <a:sym typeface="Symbol" panose="05050102010706020507" pitchFamily="18" charset="2"/>
              </a:rPr>
              <a:t>OS</a:t>
            </a:r>
            <a:r>
              <a:rPr lang="zh-CN" altLang="en-US" sz="2400">
                <a:sym typeface="Symbol" panose="05050102010706020507" pitchFamily="18" charset="2"/>
              </a:rPr>
              <a:t>初始化时读入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5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55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50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5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5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5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5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5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5015" grpId="0" animBg="1"/>
      <p:bldP spid="555016" grpId="0"/>
      <p:bldP spid="555020" grpId="0"/>
      <p:bldP spid="555021" grpId="0" animBg="1"/>
      <p:bldP spid="5550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2C70FB-A3D7-4B4E-6194-B3C4F3CDB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关于文件头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EEA5D0B-3162-30FA-F3D7-8E9DE53B55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457" y="1746952"/>
            <a:ext cx="5080261" cy="356888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2BA4A54-BEC8-7BFD-4CF0-BF81388D0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869" y="1644558"/>
            <a:ext cx="5080261" cy="356888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C2785A-43CD-B939-D5AA-5C0F928B7A5E}"/>
              </a:ext>
            </a:extLst>
          </p:cNvPr>
          <p:cNvSpPr txBox="1"/>
          <p:nvPr/>
        </p:nvSpPr>
        <p:spPr>
          <a:xfrm>
            <a:off x="1409699" y="5579208"/>
            <a:ext cx="6324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文件头是直接位于文件中的一段数据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Helvetica Neue"/>
              </a:rPr>
              <a:t>,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Helvetica Neue"/>
              </a:rPr>
              <a:t>是文件的一部分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7019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从路径解析来看目录内容</a:t>
            </a:r>
          </a:p>
        </p:txBody>
      </p:sp>
      <p:sp>
        <p:nvSpPr>
          <p:cNvPr id="13315" name="Rectangle 3"/>
          <p:cNvSpPr>
            <a:spLocks noChangeArrowheads="1"/>
          </p:cNvSpPr>
          <p:nvPr/>
        </p:nvSpPr>
        <p:spPr bwMode="auto">
          <a:xfrm>
            <a:off x="765175" y="113506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显然路径解析的使用频率高，因此</a:t>
            </a:r>
            <a:r>
              <a:rPr lang="zh-CN" altLang="en-US">
                <a:solidFill>
                  <a:srgbClr val="FF0000"/>
                </a:solidFill>
              </a:rPr>
              <a:t>效率很重要</a:t>
            </a:r>
          </a:p>
        </p:txBody>
      </p:sp>
      <p:grpSp>
        <p:nvGrpSpPr>
          <p:cNvPr id="556036" name="Group 4"/>
          <p:cNvGrpSpPr/>
          <p:nvPr/>
        </p:nvGrpSpPr>
        <p:grpSpPr bwMode="auto">
          <a:xfrm>
            <a:off x="1066800" y="1771650"/>
            <a:ext cx="7543800" cy="603250"/>
            <a:chOff x="622" y="1170"/>
            <a:chExt cx="4752" cy="380"/>
          </a:xfrm>
        </p:grpSpPr>
        <p:sp>
          <p:nvSpPr>
            <p:cNvPr id="13331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如何提高路径解析的效率</a:t>
              </a:r>
              <a:r>
                <a:rPr lang="en-US" altLang="zh-CN" sz="2400"/>
                <a:t>? </a:t>
              </a:r>
            </a:p>
          </p:txBody>
        </p:sp>
        <p:pic>
          <p:nvPicPr>
            <p:cNvPr id="13332" name="Picture 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6039" name="Group 7"/>
          <p:cNvGrpSpPr/>
          <p:nvPr/>
        </p:nvGrpSpPr>
        <p:grpSpPr bwMode="auto">
          <a:xfrm>
            <a:off x="1066800" y="2362200"/>
            <a:ext cx="7543800" cy="1127125"/>
            <a:chOff x="672" y="1488"/>
            <a:chExt cx="4752" cy="710"/>
          </a:xfrm>
        </p:grpSpPr>
        <p:sp>
          <p:nvSpPr>
            <p:cNvPr id="13329" name="Rectangle 8"/>
            <p:cNvSpPr>
              <a:spLocks noChangeArrowheads="1"/>
            </p:cNvSpPr>
            <p:nvPr/>
          </p:nvSpPr>
          <p:spPr bwMode="auto">
            <a:xfrm>
              <a:off x="672" y="1488"/>
              <a:ext cx="4752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ym typeface="Symbol" panose="05050102010706020507" pitchFamily="18" charset="2"/>
                </a:rPr>
                <a:t>要使语句</a:t>
              </a:r>
              <a:r>
                <a:rPr lang="en-US" altLang="zh-CN" sz="2400" dirty="0" err="1"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sym typeface="Symbol" panose="05050102010706020507" pitchFamily="18" charset="2"/>
                </a:rPr>
                <a:t>=Read(</a:t>
              </a:r>
              <a:r>
                <a:rPr lang="en-US" altLang="zh-CN" sz="2400" dirty="0" err="1"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sym typeface="Symbol" panose="05050102010706020507" pitchFamily="18" charset="2"/>
                </a:rPr>
                <a:t>);</a:t>
              </a:r>
              <a:r>
                <a:rPr lang="en-US" altLang="zh-CN" sz="2400" dirty="0" err="1">
                  <a:sym typeface="Symbol" panose="05050102010706020507" pitchFamily="18" charset="2"/>
                </a:rPr>
                <a:t>fh</a:t>
              </a:r>
              <a:r>
                <a:rPr lang="en-US" altLang="zh-CN" sz="2400" dirty="0">
                  <a:sym typeface="Symbol" panose="05050102010706020507" pitchFamily="18" charset="2"/>
                </a:rPr>
                <a:t>=Find(</a:t>
              </a:r>
              <a:r>
                <a:rPr lang="en-US" altLang="zh-CN" sz="2400" dirty="0" err="1">
                  <a:sym typeface="Symbol" panose="05050102010706020507" pitchFamily="18" charset="2"/>
                </a:rPr>
                <a:t>var</a:t>
              </a:r>
              <a:r>
                <a:rPr lang="en-US" altLang="zh-CN" sz="2400" dirty="0">
                  <a:sym typeface="Symbol" panose="05050102010706020507" pitchFamily="18" charset="2"/>
                </a:rPr>
                <a:t>,”??”);</a:t>
              </a:r>
              <a:r>
                <a:rPr lang="en-US" altLang="zh-CN" sz="2400" dirty="0"/>
                <a:t> </a:t>
              </a:r>
              <a:r>
                <a:rPr lang="zh-CN" altLang="en-US" sz="2400" dirty="0"/>
                <a:t>效率高，</a:t>
              </a:r>
              <a:r>
                <a:rPr lang="en-US" altLang="zh-CN" sz="2400" dirty="0" err="1">
                  <a:solidFill>
                    <a:srgbClr val="FF0000"/>
                  </a:solidFill>
                </a:rPr>
                <a:t>var</a:t>
              </a:r>
              <a:r>
                <a:rPr lang="zh-CN" altLang="en-US" sz="2400" dirty="0">
                  <a:solidFill>
                    <a:srgbClr val="FF0000"/>
                  </a:solidFill>
                </a:rPr>
                <a:t>应该尽可能短</a:t>
              </a:r>
              <a:r>
                <a:rPr lang="en-US" altLang="zh-CN" sz="2400" dirty="0">
                  <a:solidFill>
                    <a:srgbClr val="FF0000"/>
                  </a:solidFill>
                </a:rPr>
                <a:t>!</a:t>
              </a:r>
            </a:p>
          </p:txBody>
        </p:sp>
        <p:pic>
          <p:nvPicPr>
            <p:cNvPr id="13330" name="Picture 9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7" y="1632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6042" name="Group 10"/>
          <p:cNvGrpSpPr/>
          <p:nvPr/>
        </p:nvGrpSpPr>
        <p:grpSpPr bwMode="auto">
          <a:xfrm>
            <a:off x="1066800" y="3435350"/>
            <a:ext cx="7543800" cy="1127125"/>
            <a:chOff x="622" y="1170"/>
            <a:chExt cx="4752" cy="710"/>
          </a:xfrm>
        </p:grpSpPr>
        <p:sp>
          <p:nvSpPr>
            <p:cNvPr id="13327" name="Rectangle 11"/>
            <p:cNvSpPr>
              <a:spLocks noChangeArrowheads="1"/>
            </p:cNvSpPr>
            <p:nvPr/>
          </p:nvSpPr>
          <p:spPr bwMode="auto">
            <a:xfrm>
              <a:off x="622" y="1170"/>
              <a:ext cx="4752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所以目录文件中</a:t>
              </a:r>
              <a:r>
                <a:rPr lang="zh-CN" altLang="en-US" sz="2400" dirty="0">
                  <a:solidFill>
                    <a:srgbClr val="FF0000"/>
                  </a:solidFill>
                </a:rPr>
                <a:t>尽可能</a:t>
              </a:r>
              <a:r>
                <a:rPr lang="zh-CN" altLang="en-US" sz="2400" dirty="0"/>
                <a:t>不存放完整的文件头，可以存放</a:t>
              </a:r>
              <a:r>
                <a:rPr lang="zh-CN" altLang="en-US" sz="2400" dirty="0">
                  <a:solidFill>
                    <a:srgbClr val="FF0000"/>
                  </a:solidFill>
                </a:rPr>
                <a:t>指向文件头的指针</a:t>
              </a:r>
              <a:r>
                <a:rPr lang="zh-CN" altLang="en-US" sz="2400" dirty="0"/>
                <a:t> </a:t>
              </a:r>
            </a:p>
          </p:txBody>
        </p:sp>
        <p:pic>
          <p:nvPicPr>
            <p:cNvPr id="13328" name="Picture 12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6045" name="AutoShape 13"/>
          <p:cNvSpPr>
            <a:spLocks noChangeArrowheads="1"/>
          </p:cNvSpPr>
          <p:nvPr/>
        </p:nvSpPr>
        <p:spPr bwMode="auto">
          <a:xfrm rot="10800000">
            <a:off x="5562600" y="2971800"/>
            <a:ext cx="3352800" cy="533400"/>
          </a:xfrm>
          <a:prstGeom prst="wedgeRoundRectCallout">
            <a:avLst>
              <a:gd name="adj1" fmla="val 41144"/>
              <a:gd name="adj2" fmla="val -9851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文件头尺寸也并不小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56046" name="Group 14"/>
          <p:cNvGrpSpPr/>
          <p:nvPr/>
        </p:nvGrpSpPr>
        <p:grpSpPr bwMode="auto">
          <a:xfrm>
            <a:off x="1066800" y="4600575"/>
            <a:ext cx="7543800" cy="1123950"/>
            <a:chOff x="622" y="1170"/>
            <a:chExt cx="4752" cy="708"/>
          </a:xfrm>
        </p:grpSpPr>
        <p:sp>
          <p:nvSpPr>
            <p:cNvPr id="13325" name="Rectangle 15"/>
            <p:cNvSpPr>
              <a:spLocks noChangeArrowheads="1"/>
            </p:cNvSpPr>
            <p:nvPr/>
          </p:nvSpPr>
          <p:spPr bwMode="auto">
            <a:xfrm>
              <a:off x="622" y="1170"/>
              <a:ext cx="4752" cy="7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文件头指针存放</a:t>
              </a:r>
              <a:r>
                <a:rPr lang="en-US" altLang="zh-CN" sz="2400">
                  <a:solidFill>
                    <a:srgbClr val="FF0000"/>
                  </a:solidFill>
                </a:rPr>
                <a:t>? </a:t>
              </a:r>
              <a:r>
                <a:rPr lang="en-US" altLang="zh-CN" sz="2400"/>
                <a:t> </a:t>
              </a:r>
              <a:r>
                <a:rPr lang="zh-CN" altLang="en-US" sz="2400"/>
                <a:t>可将文件头</a:t>
              </a:r>
              <a:r>
                <a:rPr lang="zh-CN" altLang="en-US" sz="2400">
                  <a:solidFill>
                    <a:srgbClr val="FF0000"/>
                  </a:solidFill>
                </a:rPr>
                <a:t>连续存放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形成了数组</a:t>
              </a:r>
              <a:r>
                <a:rPr lang="en-US" altLang="zh-CN" sz="2400">
                  <a:solidFill>
                    <a:srgbClr val="FF0000"/>
                  </a:solidFill>
                </a:rPr>
                <a:t>)</a:t>
              </a:r>
              <a:r>
                <a:rPr lang="zh-CN" altLang="en-US" sz="2400"/>
                <a:t>在磁盘的</a:t>
              </a:r>
              <a:r>
                <a:rPr lang="zh-CN" altLang="en-US" sz="2400">
                  <a:solidFill>
                    <a:srgbClr val="FF0000"/>
                  </a:solidFill>
                </a:rPr>
                <a:t>固定位置</a:t>
              </a:r>
              <a:r>
                <a:rPr lang="zh-CN" altLang="en-US" sz="2400"/>
                <a:t>，文件头指针就是其</a:t>
              </a:r>
              <a:r>
                <a:rPr lang="zh-CN" altLang="en-US" sz="2400">
                  <a:solidFill>
                    <a:srgbClr val="FF0000"/>
                  </a:solidFill>
                </a:rPr>
                <a:t>数组项标号</a:t>
              </a:r>
              <a:r>
                <a:rPr lang="en-US" altLang="zh-CN" sz="2400"/>
                <a:t>!</a:t>
              </a:r>
            </a:p>
          </p:txBody>
        </p:sp>
        <p:pic>
          <p:nvPicPr>
            <p:cNvPr id="13326" name="Picture 1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6049" name="AutoShape 17"/>
          <p:cNvSpPr>
            <a:spLocks noChangeArrowheads="1"/>
          </p:cNvSpPr>
          <p:nvPr/>
        </p:nvSpPr>
        <p:spPr bwMode="auto">
          <a:xfrm rot="10800000">
            <a:off x="3962400" y="4114800"/>
            <a:ext cx="4267200" cy="609600"/>
          </a:xfrm>
          <a:prstGeom prst="wedgeRoundRectCallout">
            <a:avLst>
              <a:gd name="adj1" fmla="val -38468"/>
              <a:gd name="adj2" fmla="val -6302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任何文件的文件头结构相同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56050" name="Group 18"/>
          <p:cNvGrpSpPr/>
          <p:nvPr/>
        </p:nvGrpSpPr>
        <p:grpSpPr bwMode="auto">
          <a:xfrm>
            <a:off x="1371600" y="5715000"/>
            <a:ext cx="3352800" cy="914400"/>
            <a:chOff x="864" y="3600"/>
            <a:chExt cx="2112" cy="576"/>
          </a:xfrm>
        </p:grpSpPr>
        <p:sp>
          <p:nvSpPr>
            <p:cNvPr id="13323" name="AutoShape 19"/>
            <p:cNvSpPr>
              <a:spLocks noChangeArrowheads="1"/>
            </p:cNvSpPr>
            <p:nvPr/>
          </p:nvSpPr>
          <p:spPr bwMode="auto">
            <a:xfrm rot="10800000">
              <a:off x="864" y="3600"/>
              <a:ext cx="2112" cy="576"/>
            </a:xfrm>
            <a:prstGeom prst="wedgeRoundRectCallout">
              <a:avLst>
                <a:gd name="adj1" fmla="val -11699"/>
                <a:gd name="adj2" fmla="val 64579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基址已知、偏移已知就能找到文件头</a:t>
              </a:r>
              <a:endParaRPr lang="zh-CN" altLang="zh-CN" sz="2400">
                <a:sym typeface="Symbol" panose="05050102010706020507" pitchFamily="18" charset="2"/>
              </a:endParaRPr>
            </a:p>
          </p:txBody>
        </p:sp>
        <p:sp>
          <p:nvSpPr>
            <p:cNvPr id="13324" name="AutoShape 20"/>
            <p:cNvSpPr>
              <a:spLocks noChangeArrowheads="1"/>
            </p:cNvSpPr>
            <p:nvPr/>
          </p:nvSpPr>
          <p:spPr bwMode="auto">
            <a:xfrm rot="10800000">
              <a:off x="864" y="3600"/>
              <a:ext cx="2112" cy="576"/>
            </a:xfrm>
            <a:prstGeom prst="wedgeRoundRectCallout">
              <a:avLst>
                <a:gd name="adj1" fmla="val -118375"/>
                <a:gd name="adj2" fmla="val 60065"/>
                <a:gd name="adj3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10800000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ym typeface="Symbol" panose="05050102010706020507" pitchFamily="18" charset="2"/>
                </a:rPr>
                <a:t>基址已知、偏移已知就能找到文件头</a:t>
              </a:r>
              <a:endParaRPr lang="zh-CN" altLang="zh-CN" sz="2400">
                <a:sym typeface="Symbol" panose="05050102010706020507" pitchFamily="18" charset="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172200" y="5867400"/>
            <a:ext cx="2057400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6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6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56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56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56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56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6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6045" grpId="0" animBg="1"/>
      <p:bldP spid="5560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树状目录的完整实现</a:t>
            </a:r>
          </a:p>
        </p:txBody>
      </p:sp>
      <p:grpSp>
        <p:nvGrpSpPr>
          <p:cNvPr id="557059" name="Group 3"/>
          <p:cNvGrpSpPr/>
          <p:nvPr/>
        </p:nvGrpSpPr>
        <p:grpSpPr bwMode="auto">
          <a:xfrm>
            <a:off x="5638800" y="381000"/>
            <a:ext cx="3429000" cy="2667000"/>
            <a:chOff x="576" y="1671"/>
            <a:chExt cx="3024" cy="2313"/>
          </a:xfrm>
        </p:grpSpPr>
        <p:sp>
          <p:nvSpPr>
            <p:cNvPr id="14371" name="Rectangle 4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4372" name="Rectangle 5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4373" name="Rectangle 6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4374" name="Oval 7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5" name="Line 8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Oval 9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7" name="Line 10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8" name="Oval 11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9" name="Line 12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Rectangle 13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4381" name="Rectangle 14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4382" name="Oval 15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3" name="Line 16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4" name="Oval 17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5" name="Line 18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6" name="Rectangle 19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4387" name="Oval 20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8" name="Line 21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9" name="Oval 22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90" name="Line 23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24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2" name="Rectangle 25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var</a:t>
              </a:r>
            </a:p>
          </p:txBody>
        </p:sp>
        <p:sp>
          <p:nvSpPr>
            <p:cNvPr id="14393" name="Rectangle 26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my</a:t>
              </a:r>
            </a:p>
          </p:txBody>
        </p:sp>
        <p:sp>
          <p:nvSpPr>
            <p:cNvPr id="14394" name="Rectangle 27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4395" name="Rectangle 28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4396" name="Line 29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Line 30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7087" name="Group 31"/>
          <p:cNvGrpSpPr/>
          <p:nvPr/>
        </p:nvGrpSpPr>
        <p:grpSpPr bwMode="auto">
          <a:xfrm>
            <a:off x="381000" y="1905000"/>
            <a:ext cx="5105400" cy="609600"/>
            <a:chOff x="240" y="1056"/>
            <a:chExt cx="3216" cy="384"/>
          </a:xfrm>
        </p:grpSpPr>
        <p:sp>
          <p:nvSpPr>
            <p:cNvPr id="14368" name="Rectangle 32"/>
            <p:cNvSpPr>
              <a:spLocks noChangeArrowheads="1"/>
            </p:cNvSpPr>
            <p:nvPr/>
          </p:nvSpPr>
          <p:spPr bwMode="auto">
            <a:xfrm>
              <a:off x="240" y="1056"/>
              <a:ext cx="336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9" name="Rectangle 33"/>
            <p:cNvSpPr>
              <a:spLocks noChangeArrowheads="1"/>
            </p:cNvSpPr>
            <p:nvPr/>
          </p:nvSpPr>
          <p:spPr bwMode="auto">
            <a:xfrm>
              <a:off x="576" y="1056"/>
              <a:ext cx="1296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文件头数组</a:t>
              </a:r>
            </a:p>
          </p:txBody>
        </p:sp>
        <p:sp>
          <p:nvSpPr>
            <p:cNvPr id="14370" name="Rectangle 34"/>
            <p:cNvSpPr>
              <a:spLocks noChangeArrowheads="1"/>
            </p:cNvSpPr>
            <p:nvPr/>
          </p:nvSpPr>
          <p:spPr bwMode="auto">
            <a:xfrm>
              <a:off x="1872" y="1056"/>
              <a:ext cx="1584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数据盘块集合</a:t>
              </a:r>
            </a:p>
          </p:txBody>
        </p:sp>
      </p:grpSp>
      <p:grpSp>
        <p:nvGrpSpPr>
          <p:cNvPr id="557091" name="Group 35"/>
          <p:cNvGrpSpPr/>
          <p:nvPr/>
        </p:nvGrpSpPr>
        <p:grpSpPr bwMode="auto">
          <a:xfrm>
            <a:off x="381000" y="1247775"/>
            <a:ext cx="5105400" cy="657225"/>
            <a:chOff x="240" y="642"/>
            <a:chExt cx="3216" cy="414"/>
          </a:xfrm>
        </p:grpSpPr>
        <p:sp>
          <p:nvSpPr>
            <p:cNvPr id="14366" name="AutoShape 36"/>
            <p:cNvSpPr/>
            <p:nvPr/>
          </p:nvSpPr>
          <p:spPr bwMode="auto">
            <a:xfrm rot="5400000">
              <a:off x="1776" y="-624"/>
              <a:ext cx="144" cy="3216"/>
            </a:xfrm>
            <a:prstGeom prst="leftBrace">
              <a:avLst>
                <a:gd name="adj1" fmla="val 18611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7" name="Text Box 37"/>
            <p:cNvSpPr txBox="1">
              <a:spLocks noChangeArrowheads="1"/>
            </p:cNvSpPr>
            <p:nvPr/>
          </p:nvSpPr>
          <p:spPr bwMode="auto">
            <a:xfrm>
              <a:off x="1587" y="642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磁盘</a:t>
              </a:r>
            </a:p>
          </p:txBody>
        </p:sp>
      </p:grpSp>
      <p:sp>
        <p:nvSpPr>
          <p:cNvPr id="557094" name="Rectangle 38"/>
          <p:cNvSpPr>
            <a:spLocks noChangeArrowheads="1"/>
          </p:cNvSpPr>
          <p:nvPr/>
        </p:nvSpPr>
        <p:spPr bwMode="auto">
          <a:xfrm>
            <a:off x="914400" y="2590800"/>
            <a:ext cx="228600" cy="609600"/>
          </a:xfrm>
          <a:prstGeom prst="rect">
            <a:avLst/>
          </a:prstGeom>
          <a:solidFill>
            <a:srgbClr val="FF66CC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095" name="Rectangle 39"/>
          <p:cNvSpPr>
            <a:spLocks noChangeArrowheads="1"/>
          </p:cNvSpPr>
          <p:nvPr/>
        </p:nvSpPr>
        <p:spPr bwMode="auto">
          <a:xfrm>
            <a:off x="2971800" y="2590800"/>
            <a:ext cx="990600" cy="609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096" name="Text Box 40"/>
          <p:cNvSpPr txBox="1">
            <a:spLocks noChangeArrowheads="1"/>
          </p:cNvSpPr>
          <p:nvPr/>
        </p:nvSpPr>
        <p:spPr bwMode="auto">
          <a:xfrm>
            <a:off x="1143000" y="25908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“/”</a:t>
            </a:r>
            <a:r>
              <a:rPr lang="zh-CN" altLang="en-US" sz="2000"/>
              <a:t>的文件头</a:t>
            </a:r>
          </a:p>
        </p:txBody>
      </p:sp>
      <p:sp>
        <p:nvSpPr>
          <p:cNvPr id="557097" name="Freeform 41"/>
          <p:cNvSpPr/>
          <p:nvPr/>
        </p:nvSpPr>
        <p:spPr bwMode="auto">
          <a:xfrm>
            <a:off x="990600" y="2895600"/>
            <a:ext cx="2057400" cy="393700"/>
          </a:xfrm>
          <a:custGeom>
            <a:avLst/>
            <a:gdLst>
              <a:gd name="T0" fmla="*/ 0 w 1296"/>
              <a:gd name="T1" fmla="*/ 2147483647 h 248"/>
              <a:gd name="T2" fmla="*/ 2147483647 w 1296"/>
              <a:gd name="T3" fmla="*/ 2147483647 h 248"/>
              <a:gd name="T4" fmla="*/ 2147483647 w 1296"/>
              <a:gd name="T5" fmla="*/ 2147483647 h 248"/>
              <a:gd name="T6" fmla="*/ 2147483647 w 1296"/>
              <a:gd name="T7" fmla="*/ 2147483647 h 248"/>
              <a:gd name="T8" fmla="*/ 2147483647 w 1296"/>
              <a:gd name="T9" fmla="*/ 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248">
                <a:moveTo>
                  <a:pt x="0" y="144"/>
                </a:moveTo>
                <a:cubicBezTo>
                  <a:pt x="40" y="188"/>
                  <a:pt x="80" y="232"/>
                  <a:pt x="192" y="240"/>
                </a:cubicBezTo>
                <a:cubicBezTo>
                  <a:pt x="304" y="248"/>
                  <a:pt x="520" y="208"/>
                  <a:pt x="672" y="192"/>
                </a:cubicBezTo>
                <a:cubicBezTo>
                  <a:pt x="824" y="176"/>
                  <a:pt x="1000" y="176"/>
                  <a:pt x="1104" y="144"/>
                </a:cubicBezTo>
                <a:cubicBezTo>
                  <a:pt x="1208" y="112"/>
                  <a:pt x="1252" y="56"/>
                  <a:pt x="1296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098" name="Text Box 42"/>
          <p:cNvSpPr txBox="1">
            <a:spLocks noChangeArrowheads="1"/>
          </p:cNvSpPr>
          <p:nvPr/>
        </p:nvSpPr>
        <p:spPr bwMode="auto">
          <a:xfrm>
            <a:off x="3962400" y="25908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“/”</a:t>
            </a:r>
            <a:r>
              <a:rPr lang="zh-CN" altLang="en-US" sz="2000"/>
              <a:t>的数据块</a:t>
            </a:r>
          </a:p>
        </p:txBody>
      </p:sp>
      <p:grpSp>
        <p:nvGrpSpPr>
          <p:cNvPr id="557099" name="Group 43"/>
          <p:cNvGrpSpPr/>
          <p:nvPr/>
        </p:nvGrpSpPr>
        <p:grpSpPr bwMode="auto">
          <a:xfrm>
            <a:off x="2209800" y="3200400"/>
            <a:ext cx="2895600" cy="990600"/>
            <a:chOff x="1392" y="1872"/>
            <a:chExt cx="1824" cy="624"/>
          </a:xfrm>
        </p:grpSpPr>
        <p:sp>
          <p:nvSpPr>
            <p:cNvPr id="14362" name="Line 44"/>
            <p:cNvSpPr>
              <a:spLocks noChangeShapeType="1"/>
            </p:cNvSpPr>
            <p:nvPr/>
          </p:nvSpPr>
          <p:spPr bwMode="auto">
            <a:xfrm flipH="1">
              <a:off x="1392" y="1872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Line 45"/>
            <p:cNvSpPr>
              <a:spLocks noChangeShapeType="1"/>
            </p:cNvSpPr>
            <p:nvPr/>
          </p:nvSpPr>
          <p:spPr bwMode="auto">
            <a:xfrm>
              <a:off x="2496" y="187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Rectangle 46"/>
            <p:cNvSpPr>
              <a:spLocks noChangeArrowheads="1"/>
            </p:cNvSpPr>
            <p:nvPr/>
          </p:nvSpPr>
          <p:spPr bwMode="auto">
            <a:xfrm>
              <a:off x="1392" y="2160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var</a:t>
              </a:r>
              <a:r>
                <a:rPr lang="en-US" altLang="zh-CN" sz="2400"/>
                <a:t>, 13&gt;</a:t>
              </a:r>
            </a:p>
          </p:txBody>
        </p:sp>
        <p:sp>
          <p:nvSpPr>
            <p:cNvPr id="14365" name="Rectangle 47"/>
            <p:cNvSpPr>
              <a:spLocks noChangeArrowheads="1"/>
            </p:cNvSpPr>
            <p:nvPr/>
          </p:nvSpPr>
          <p:spPr bwMode="auto">
            <a:xfrm>
              <a:off x="2304" y="2160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  <a:r>
                <a:rPr lang="en-US" altLang="zh-CN" sz="2400"/>
                <a:t>, 82&gt;</a:t>
              </a:r>
            </a:p>
          </p:txBody>
        </p:sp>
      </p:grpSp>
      <p:sp>
        <p:nvSpPr>
          <p:cNvPr id="557104" name="AutoShape 48"/>
          <p:cNvSpPr>
            <a:spLocks noChangeArrowheads="1"/>
          </p:cNvSpPr>
          <p:nvPr/>
        </p:nvSpPr>
        <p:spPr bwMode="auto">
          <a:xfrm rot="10800000">
            <a:off x="5334000" y="3352800"/>
            <a:ext cx="1600200" cy="533400"/>
          </a:xfrm>
          <a:prstGeom prst="wedgeRoundRectCallout">
            <a:avLst>
              <a:gd name="adj1" fmla="val 72519"/>
              <a:gd name="adj2" fmla="val -30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目录项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57105" name="Freeform 49"/>
          <p:cNvSpPr/>
          <p:nvPr/>
        </p:nvSpPr>
        <p:spPr bwMode="auto">
          <a:xfrm>
            <a:off x="1752600" y="2362200"/>
            <a:ext cx="2895600" cy="1371600"/>
          </a:xfrm>
          <a:custGeom>
            <a:avLst/>
            <a:gdLst>
              <a:gd name="T0" fmla="*/ 2147483647 w 1824"/>
              <a:gd name="T1" fmla="*/ 2147483647 h 864"/>
              <a:gd name="T2" fmla="*/ 2147483647 w 1824"/>
              <a:gd name="T3" fmla="*/ 2147483647 h 864"/>
              <a:gd name="T4" fmla="*/ 2147483647 w 1824"/>
              <a:gd name="T5" fmla="*/ 2147483647 h 864"/>
              <a:gd name="T6" fmla="*/ 0 w 1824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864">
                <a:moveTo>
                  <a:pt x="1824" y="864"/>
                </a:moveTo>
                <a:cubicBezTo>
                  <a:pt x="1676" y="772"/>
                  <a:pt x="1528" y="680"/>
                  <a:pt x="1296" y="624"/>
                </a:cubicBezTo>
                <a:cubicBezTo>
                  <a:pt x="1064" y="568"/>
                  <a:pt x="648" y="632"/>
                  <a:pt x="432" y="528"/>
                </a:cubicBezTo>
                <a:cubicBezTo>
                  <a:pt x="216" y="424"/>
                  <a:pt x="108" y="212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106" name="Rectangle 50"/>
          <p:cNvSpPr>
            <a:spLocks noChangeArrowheads="1"/>
          </p:cNvSpPr>
          <p:nvPr/>
        </p:nvSpPr>
        <p:spPr bwMode="auto">
          <a:xfrm>
            <a:off x="1676400" y="4572000"/>
            <a:ext cx="228600" cy="609600"/>
          </a:xfrm>
          <a:prstGeom prst="rect">
            <a:avLst/>
          </a:prstGeom>
          <a:solidFill>
            <a:srgbClr val="FF66CC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107" name="Text Box 51"/>
          <p:cNvSpPr txBox="1">
            <a:spLocks noChangeArrowheads="1"/>
          </p:cNvSpPr>
          <p:nvPr/>
        </p:nvSpPr>
        <p:spPr bwMode="auto">
          <a:xfrm>
            <a:off x="1905000" y="45720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“my”</a:t>
            </a:r>
            <a:r>
              <a:rPr lang="zh-CN" altLang="en-US" sz="2000"/>
              <a:t>的文件头</a:t>
            </a:r>
          </a:p>
        </p:txBody>
      </p:sp>
      <p:sp>
        <p:nvSpPr>
          <p:cNvPr id="557108" name="Rectangle 52"/>
          <p:cNvSpPr>
            <a:spLocks noChangeArrowheads="1"/>
          </p:cNvSpPr>
          <p:nvPr/>
        </p:nvSpPr>
        <p:spPr bwMode="auto">
          <a:xfrm>
            <a:off x="3810000" y="4572000"/>
            <a:ext cx="990600" cy="609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109" name="Freeform 53"/>
          <p:cNvSpPr/>
          <p:nvPr/>
        </p:nvSpPr>
        <p:spPr bwMode="auto">
          <a:xfrm>
            <a:off x="1828800" y="4876800"/>
            <a:ext cx="2057400" cy="393700"/>
          </a:xfrm>
          <a:custGeom>
            <a:avLst/>
            <a:gdLst>
              <a:gd name="T0" fmla="*/ 0 w 1296"/>
              <a:gd name="T1" fmla="*/ 2147483647 h 248"/>
              <a:gd name="T2" fmla="*/ 2147483647 w 1296"/>
              <a:gd name="T3" fmla="*/ 2147483647 h 248"/>
              <a:gd name="T4" fmla="*/ 2147483647 w 1296"/>
              <a:gd name="T5" fmla="*/ 2147483647 h 248"/>
              <a:gd name="T6" fmla="*/ 2147483647 w 1296"/>
              <a:gd name="T7" fmla="*/ 2147483647 h 248"/>
              <a:gd name="T8" fmla="*/ 2147483647 w 1296"/>
              <a:gd name="T9" fmla="*/ 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248">
                <a:moveTo>
                  <a:pt x="0" y="144"/>
                </a:moveTo>
                <a:cubicBezTo>
                  <a:pt x="40" y="188"/>
                  <a:pt x="80" y="232"/>
                  <a:pt x="192" y="240"/>
                </a:cubicBezTo>
                <a:cubicBezTo>
                  <a:pt x="304" y="248"/>
                  <a:pt x="520" y="208"/>
                  <a:pt x="672" y="192"/>
                </a:cubicBezTo>
                <a:cubicBezTo>
                  <a:pt x="824" y="176"/>
                  <a:pt x="1000" y="176"/>
                  <a:pt x="1104" y="144"/>
                </a:cubicBezTo>
                <a:cubicBezTo>
                  <a:pt x="1208" y="112"/>
                  <a:pt x="1252" y="56"/>
                  <a:pt x="1296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110" name="Text Box 54"/>
          <p:cNvSpPr txBox="1">
            <a:spLocks noChangeArrowheads="1"/>
          </p:cNvSpPr>
          <p:nvPr/>
        </p:nvSpPr>
        <p:spPr bwMode="auto">
          <a:xfrm>
            <a:off x="4800600" y="45720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“my”</a:t>
            </a:r>
            <a:r>
              <a:rPr lang="zh-CN" altLang="en-US" sz="2000"/>
              <a:t>的数据块</a:t>
            </a:r>
          </a:p>
        </p:txBody>
      </p:sp>
      <p:grpSp>
        <p:nvGrpSpPr>
          <p:cNvPr id="557111" name="Group 55"/>
          <p:cNvGrpSpPr/>
          <p:nvPr/>
        </p:nvGrpSpPr>
        <p:grpSpPr bwMode="auto">
          <a:xfrm>
            <a:off x="2514600" y="5181600"/>
            <a:ext cx="4724400" cy="990600"/>
            <a:chOff x="1584" y="3120"/>
            <a:chExt cx="2976" cy="624"/>
          </a:xfrm>
        </p:grpSpPr>
        <p:sp>
          <p:nvSpPr>
            <p:cNvPr id="14357" name="Line 56"/>
            <p:cNvSpPr>
              <a:spLocks noChangeShapeType="1"/>
            </p:cNvSpPr>
            <p:nvPr/>
          </p:nvSpPr>
          <p:spPr bwMode="auto">
            <a:xfrm flipH="1">
              <a:off x="1584" y="3120"/>
              <a:ext cx="81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Rectangle 57"/>
            <p:cNvSpPr>
              <a:spLocks noChangeArrowheads="1"/>
            </p:cNvSpPr>
            <p:nvPr/>
          </p:nvSpPr>
          <p:spPr bwMode="auto">
            <a:xfrm>
              <a:off x="1584" y="3408"/>
              <a:ext cx="100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  <a:r>
                <a:rPr lang="en-US" altLang="zh-CN" sz="2000"/>
                <a:t>, 103&gt;</a:t>
              </a:r>
            </a:p>
          </p:txBody>
        </p:sp>
        <p:sp>
          <p:nvSpPr>
            <p:cNvPr id="14359" name="Rectangle 58"/>
            <p:cNvSpPr>
              <a:spLocks noChangeArrowheads="1"/>
            </p:cNvSpPr>
            <p:nvPr/>
          </p:nvSpPr>
          <p:spPr bwMode="auto">
            <a:xfrm>
              <a:off x="2592" y="3408"/>
              <a:ext cx="100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&lt;cont, 225&gt;</a:t>
              </a:r>
            </a:p>
          </p:txBody>
        </p:sp>
        <p:sp>
          <p:nvSpPr>
            <p:cNvPr id="14360" name="Rectangle 59"/>
            <p:cNvSpPr>
              <a:spLocks noChangeArrowheads="1"/>
            </p:cNvSpPr>
            <p:nvPr/>
          </p:nvSpPr>
          <p:spPr bwMode="auto">
            <a:xfrm>
              <a:off x="3600" y="3408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&lt;mail, 77&gt;</a:t>
              </a:r>
            </a:p>
          </p:txBody>
        </p:sp>
        <p:sp>
          <p:nvSpPr>
            <p:cNvPr id="14361" name="Line 60"/>
            <p:cNvSpPr>
              <a:spLocks noChangeShapeType="1"/>
            </p:cNvSpPr>
            <p:nvPr/>
          </p:nvSpPr>
          <p:spPr bwMode="auto">
            <a:xfrm>
              <a:off x="3024" y="3120"/>
              <a:ext cx="15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7117" name="AutoShape 61"/>
          <p:cNvSpPr>
            <a:spLocks noChangeArrowheads="1"/>
          </p:cNvSpPr>
          <p:nvPr/>
        </p:nvSpPr>
        <p:spPr bwMode="auto">
          <a:xfrm rot="10800000">
            <a:off x="5257800" y="4038600"/>
            <a:ext cx="3048000" cy="533400"/>
          </a:xfrm>
          <a:prstGeom prst="wedgeRoundRectCallout">
            <a:avLst>
              <a:gd name="adj1" fmla="val 69736"/>
              <a:gd name="adj2" fmla="val 5684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文件头数组索引号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7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 L 3.33333E-6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57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5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8889 L -3.33333E-6 1.11111E-6 " pathEditMode="relative" ptsTypes="AA">
                                      <p:cBhvr>
                                        <p:cTn id="44" dur="500" fill="hold"/>
                                        <p:tgtEl>
                                          <p:spTgt spid="557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5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5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5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5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7778 L -3.33333E-6 2.22222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557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5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5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7778 L -3.33333E-6 2.22222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557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5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94" grpId="0" animBg="1"/>
      <p:bldP spid="557094" grpId="1" animBg="1"/>
      <p:bldP spid="557095" grpId="0" animBg="1"/>
      <p:bldP spid="557095" grpId="1" animBg="1"/>
      <p:bldP spid="557096" grpId="0"/>
      <p:bldP spid="557097" grpId="0" animBg="1"/>
      <p:bldP spid="557098" grpId="0"/>
      <p:bldP spid="557104" grpId="0" animBg="1"/>
      <p:bldP spid="557105" grpId="0" animBg="1"/>
      <p:bldP spid="557106" grpId="0" animBg="1"/>
      <p:bldP spid="557106" grpId="1" animBg="1"/>
      <p:bldP spid="557108" grpId="0" animBg="1"/>
      <p:bldP spid="557108" grpId="1" animBg="1"/>
      <p:bldP spid="557109" grpId="0" animBg="1"/>
      <p:bldP spid="557110" grpId="0"/>
      <p:bldP spid="5571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267200" cy="676275"/>
          </a:xfrm>
        </p:spPr>
        <p:txBody>
          <a:bodyPr/>
          <a:lstStyle/>
          <a:p>
            <a:pPr eaLnBrk="1" hangingPunct="1"/>
            <a:r>
              <a:rPr lang="en-US" altLang="zh-CN" sz="3200"/>
              <a:t>12.2 </a:t>
            </a:r>
            <a:r>
              <a:rPr lang="zh-CN" altLang="en-US" sz="3200"/>
              <a:t>文件系统的实现</a:t>
            </a:r>
          </a:p>
        </p:txBody>
      </p:sp>
      <p:pic>
        <p:nvPicPr>
          <p:cNvPr id="15363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2900" name="Rectangle 4"/>
          <p:cNvSpPr>
            <a:spLocks noChangeArrowheads="1"/>
          </p:cNvSpPr>
          <p:nvPr/>
        </p:nvSpPr>
        <p:spPr bwMode="auto">
          <a:xfrm>
            <a:off x="1143000" y="1981200"/>
            <a:ext cx="6705600" cy="2819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98905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4348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9006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78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150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722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3200"/>
              <a:t>文件系统定义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3200"/>
              <a:t>典型的文件系统结构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3200"/>
              <a:t>文件分区空闲块的管理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290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29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2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2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2900" grpId="0" build="p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29" name="Rectangle 13"/>
          <p:cNvSpPr>
            <a:spLocks noChangeArrowheads="1"/>
          </p:cNvSpPr>
          <p:nvPr/>
        </p:nvSpPr>
        <p:spPr bwMode="auto">
          <a:xfrm>
            <a:off x="1676400" y="1981200"/>
            <a:ext cx="6096000" cy="3962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444500" indent="-173355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12.1 </a:t>
            </a:r>
            <a:r>
              <a:rPr lang="zh-CN" altLang="en-US" dirty="0">
                <a:latin typeface="Times New Roman" panose="02020603050405020304" pitchFamily="18" charset="0"/>
              </a:rPr>
              <a:t>文件的目录结构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12.2 </a:t>
            </a:r>
            <a:r>
              <a:rPr lang="zh-CN" altLang="en-US" dirty="0">
                <a:latin typeface="Times New Roman" panose="02020603050405020304" pitchFamily="18" charset="0"/>
              </a:rPr>
              <a:t>文件系统的实现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12.3 MINIX</a:t>
            </a:r>
            <a:r>
              <a:rPr lang="zh-CN" altLang="en-US" dirty="0">
                <a:latin typeface="Times New Roman" panose="02020603050405020304" pitchFamily="18" charset="0"/>
              </a:rPr>
              <a:t>文件系统</a:t>
            </a:r>
            <a:r>
              <a:rPr lang="en-US" altLang="zh-CN" dirty="0">
                <a:latin typeface="Times New Roman" panose="02020603050405020304" pitchFamily="18" charset="0"/>
              </a:rPr>
              <a:t>1.0</a:t>
            </a:r>
            <a:r>
              <a:rPr lang="zh-CN" altLang="en-US" dirty="0">
                <a:latin typeface="Times New Roman" panose="02020603050405020304" pitchFamily="18" charset="0"/>
              </a:rPr>
              <a:t>实现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603050405020304" pitchFamily="18" charset="0"/>
              </a:rPr>
              <a:t>12.4 Windows</a:t>
            </a:r>
            <a:r>
              <a:rPr lang="zh-CN" altLang="en-US" dirty="0">
                <a:latin typeface="Times New Roman" panose="02020603050405020304" pitchFamily="18" charset="0"/>
              </a:rPr>
              <a:t>的</a:t>
            </a:r>
            <a:r>
              <a:rPr lang="en-US" altLang="zh-CN" dirty="0">
                <a:latin typeface="Times New Roman" panose="02020603050405020304" pitchFamily="18" charset="0"/>
              </a:rPr>
              <a:t>FAT</a:t>
            </a:r>
            <a:r>
              <a:rPr lang="zh-CN" altLang="en-US" dirty="0">
                <a:latin typeface="Times New Roman" panose="02020603050405020304" pitchFamily="18" charset="0"/>
              </a:rPr>
              <a:t>文件系统实现</a:t>
            </a:r>
            <a:endParaRPr lang="zh-CN" altLang="en-US" dirty="0">
              <a:solidFill>
                <a:srgbClr val="000099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4028" name="Rectangle 12"/>
          <p:cNvSpPr>
            <a:spLocks noChangeArrowheads="1"/>
          </p:cNvSpPr>
          <p:nvPr/>
        </p:nvSpPr>
        <p:spPr bwMode="auto">
          <a:xfrm>
            <a:off x="3609975" y="1443038"/>
            <a:ext cx="2257425" cy="38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defTabSz="1348105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defTabSz="1348105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defTabSz="1348105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defTabSz="1348105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defTabSz="1348105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134810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134810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134810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1348105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>
                <a:solidFill>
                  <a:srgbClr val="CC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</a:p>
        </p:txBody>
      </p:sp>
      <p:sp>
        <p:nvSpPr>
          <p:cNvPr id="4100" name="Rectangle 14"/>
          <p:cNvSpPr>
            <a:spLocks noChangeArrowheads="1"/>
          </p:cNvSpPr>
          <p:nvPr/>
        </p:nvSpPr>
        <p:spPr bwMode="auto">
          <a:xfrm>
            <a:off x="2057400" y="381000"/>
            <a:ext cx="4343400" cy="555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章 文件系统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14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14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29" grpId="0" animBg="1"/>
      <p:bldP spid="2140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描述文件系统的实质</a:t>
            </a:r>
            <a:r>
              <a:rPr lang="en-US" altLang="zh-CN"/>
              <a:t>(</a:t>
            </a:r>
            <a:r>
              <a:rPr lang="zh-CN" altLang="en-US"/>
              <a:t>定义</a:t>
            </a:r>
            <a:r>
              <a:rPr lang="en-US" altLang="zh-CN"/>
              <a:t>)</a:t>
            </a:r>
          </a:p>
        </p:txBody>
      </p:sp>
      <p:sp>
        <p:nvSpPr>
          <p:cNvPr id="558083" name="Rectangle 3"/>
          <p:cNvSpPr>
            <a:spLocks noChangeArrowheads="1"/>
          </p:cNvSpPr>
          <p:nvPr/>
        </p:nvSpPr>
        <p:spPr bwMode="auto">
          <a:xfrm>
            <a:off x="533400" y="1219200"/>
            <a:ext cx="83820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文件系统</a:t>
            </a:r>
            <a:r>
              <a:rPr lang="en-US" altLang="zh-CN"/>
              <a:t>: </a:t>
            </a:r>
            <a:r>
              <a:rPr lang="zh-CN" altLang="en-US"/>
              <a:t>将盘块“变”成文件集，方便用户访问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58084" name="Group 4"/>
          <p:cNvGrpSpPr/>
          <p:nvPr/>
        </p:nvGrpSpPr>
        <p:grpSpPr bwMode="auto">
          <a:xfrm>
            <a:off x="1066800" y="1836738"/>
            <a:ext cx="7543800" cy="603250"/>
            <a:chOff x="622" y="1170"/>
            <a:chExt cx="4752" cy="380"/>
          </a:xfrm>
        </p:grpSpPr>
        <p:sp>
          <p:nvSpPr>
            <p:cNvPr id="16441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文件系统是</a:t>
              </a:r>
              <a:r>
                <a:rPr lang="zh-CN" altLang="en-US" sz="2400">
                  <a:solidFill>
                    <a:srgbClr val="FF0000"/>
                  </a:solidFill>
                </a:rPr>
                <a:t>“抽象盘块”</a:t>
              </a:r>
              <a:r>
                <a:rPr lang="zh-CN" altLang="en-US" sz="2400"/>
                <a:t>的一层软件</a:t>
              </a:r>
              <a:r>
                <a:rPr lang="en-US" altLang="zh-CN" sz="2400"/>
                <a:t>! </a:t>
              </a:r>
            </a:p>
          </p:txBody>
        </p:sp>
        <p:pic>
          <p:nvPicPr>
            <p:cNvPr id="16442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8087" name="AutoShape 7"/>
          <p:cNvSpPr>
            <a:spLocks noChangeArrowheads="1"/>
          </p:cNvSpPr>
          <p:nvPr/>
        </p:nvSpPr>
        <p:spPr bwMode="auto">
          <a:xfrm rot="10800000">
            <a:off x="6477000" y="0"/>
            <a:ext cx="2667000" cy="1295400"/>
          </a:xfrm>
          <a:prstGeom prst="wedgeRoundRectCallout">
            <a:avLst>
              <a:gd name="adj1" fmla="val 64222"/>
              <a:gd name="adj2" fmla="val -9656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就像将</a:t>
            </a:r>
            <a:r>
              <a:rPr lang="en-US" altLang="zh-CN" sz="2400">
                <a:sym typeface="Symbol" panose="05050102010706020507" pitchFamily="18" charset="2"/>
              </a:rPr>
              <a:t>CPU</a:t>
            </a:r>
            <a:r>
              <a:rPr lang="zh-CN" altLang="en-US" sz="2400">
                <a:sym typeface="Symbol" panose="05050102010706020507" pitchFamily="18" charset="2"/>
              </a:rPr>
              <a:t>资源和地址空间封装成进程一样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58088" name="Group 8"/>
          <p:cNvGrpSpPr/>
          <p:nvPr/>
        </p:nvGrpSpPr>
        <p:grpSpPr bwMode="auto">
          <a:xfrm>
            <a:off x="533400" y="2514600"/>
            <a:ext cx="1524000" cy="533400"/>
            <a:chOff x="720" y="1584"/>
            <a:chExt cx="960" cy="336"/>
          </a:xfrm>
        </p:grpSpPr>
        <p:sp>
          <p:nvSpPr>
            <p:cNvPr id="16439" name="Rectangle 9"/>
            <p:cNvSpPr>
              <a:spLocks noChangeArrowheads="1"/>
            </p:cNvSpPr>
            <p:nvPr/>
          </p:nvSpPr>
          <p:spPr bwMode="auto">
            <a:xfrm>
              <a:off x="720" y="1584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40" name="Text Box 10"/>
            <p:cNvSpPr txBox="1">
              <a:spLocks noChangeArrowheads="1"/>
            </p:cNvSpPr>
            <p:nvPr/>
          </p:nvSpPr>
          <p:spPr bwMode="auto">
            <a:xfrm>
              <a:off x="768" y="1632"/>
              <a:ext cx="9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应用程序</a:t>
              </a:r>
            </a:p>
          </p:txBody>
        </p:sp>
      </p:grpSp>
      <p:grpSp>
        <p:nvGrpSpPr>
          <p:cNvPr id="558091" name="Group 11"/>
          <p:cNvGrpSpPr/>
          <p:nvPr/>
        </p:nvGrpSpPr>
        <p:grpSpPr bwMode="auto">
          <a:xfrm>
            <a:off x="304800" y="3276600"/>
            <a:ext cx="1905000" cy="762000"/>
            <a:chOff x="576" y="2064"/>
            <a:chExt cx="1200" cy="480"/>
          </a:xfrm>
        </p:grpSpPr>
        <p:sp>
          <p:nvSpPr>
            <p:cNvPr id="16437" name="Rectangle 12"/>
            <p:cNvSpPr>
              <a:spLocks noChangeArrowheads="1"/>
            </p:cNvSpPr>
            <p:nvPr/>
          </p:nvSpPr>
          <p:spPr bwMode="auto">
            <a:xfrm>
              <a:off x="576" y="2064"/>
              <a:ext cx="1200" cy="48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8" name="Text Box 13"/>
            <p:cNvSpPr txBox="1">
              <a:spLocks noChangeArrowheads="1"/>
            </p:cNvSpPr>
            <p:nvPr/>
          </p:nvSpPr>
          <p:spPr bwMode="auto">
            <a:xfrm>
              <a:off x="624" y="2064"/>
              <a:ext cx="110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文件、目录、访问接口</a:t>
              </a:r>
            </a:p>
          </p:txBody>
        </p:sp>
      </p:grpSp>
      <p:sp>
        <p:nvSpPr>
          <p:cNvPr id="558094" name="AutoShape 14"/>
          <p:cNvSpPr>
            <a:spLocks noChangeArrowheads="1"/>
          </p:cNvSpPr>
          <p:nvPr/>
        </p:nvSpPr>
        <p:spPr bwMode="auto">
          <a:xfrm>
            <a:off x="1143000" y="3048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58095" name="Group 15"/>
          <p:cNvGrpSpPr/>
          <p:nvPr/>
        </p:nvGrpSpPr>
        <p:grpSpPr bwMode="auto">
          <a:xfrm>
            <a:off x="304800" y="4267200"/>
            <a:ext cx="1905000" cy="762000"/>
            <a:chOff x="576" y="2688"/>
            <a:chExt cx="1200" cy="480"/>
          </a:xfrm>
        </p:grpSpPr>
        <p:sp>
          <p:nvSpPr>
            <p:cNvPr id="16435" name="Rectangle 16"/>
            <p:cNvSpPr>
              <a:spLocks noChangeArrowheads="1"/>
            </p:cNvSpPr>
            <p:nvPr/>
          </p:nvSpPr>
          <p:spPr bwMode="auto">
            <a:xfrm>
              <a:off x="576" y="2688"/>
              <a:ext cx="1200" cy="480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6" name="Text Box 17"/>
            <p:cNvSpPr txBox="1">
              <a:spLocks noChangeArrowheads="1"/>
            </p:cNvSpPr>
            <p:nvPr/>
          </p:nvSpPr>
          <p:spPr bwMode="auto">
            <a:xfrm>
              <a:off x="624" y="2688"/>
              <a:ext cx="110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逻辑到物理的映射</a:t>
              </a:r>
            </a:p>
          </p:txBody>
        </p:sp>
      </p:grpSp>
      <p:sp>
        <p:nvSpPr>
          <p:cNvPr id="558098" name="AutoShape 18"/>
          <p:cNvSpPr>
            <a:spLocks noChangeArrowheads="1"/>
          </p:cNvSpPr>
          <p:nvPr/>
        </p:nvSpPr>
        <p:spPr bwMode="auto">
          <a:xfrm>
            <a:off x="1143000" y="40386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58099" name="Group 19"/>
          <p:cNvGrpSpPr/>
          <p:nvPr/>
        </p:nvGrpSpPr>
        <p:grpSpPr bwMode="auto">
          <a:xfrm>
            <a:off x="381000" y="5257800"/>
            <a:ext cx="1752600" cy="533400"/>
            <a:chOff x="624" y="3312"/>
            <a:chExt cx="1104" cy="336"/>
          </a:xfrm>
        </p:grpSpPr>
        <p:sp>
          <p:nvSpPr>
            <p:cNvPr id="16433" name="Rectangle 20"/>
            <p:cNvSpPr>
              <a:spLocks noChangeArrowheads="1"/>
            </p:cNvSpPr>
            <p:nvPr/>
          </p:nvSpPr>
          <p:spPr bwMode="auto">
            <a:xfrm>
              <a:off x="672" y="3312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4" name="Text Box 21"/>
            <p:cNvSpPr txBox="1">
              <a:spLocks noChangeArrowheads="1"/>
            </p:cNvSpPr>
            <p:nvPr/>
          </p:nvSpPr>
          <p:spPr bwMode="auto">
            <a:xfrm>
              <a:off x="624" y="3360"/>
              <a:ext cx="11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</a:rPr>
                <a:t>I/O</a:t>
              </a:r>
              <a:r>
                <a:rPr lang="zh-CN" altLang="en-US" sz="2000">
                  <a:solidFill>
                    <a:srgbClr val="FF0000"/>
                  </a:solidFill>
                </a:rPr>
                <a:t>控制</a:t>
              </a:r>
            </a:p>
          </p:txBody>
        </p:sp>
      </p:grpSp>
      <p:sp>
        <p:nvSpPr>
          <p:cNvPr id="558102" name="AutoShape 22"/>
          <p:cNvSpPr>
            <a:spLocks noChangeArrowheads="1"/>
          </p:cNvSpPr>
          <p:nvPr/>
        </p:nvSpPr>
        <p:spPr bwMode="auto">
          <a:xfrm>
            <a:off x="1143000" y="5029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58103" name="Group 23"/>
          <p:cNvGrpSpPr/>
          <p:nvPr/>
        </p:nvGrpSpPr>
        <p:grpSpPr bwMode="auto">
          <a:xfrm>
            <a:off x="381000" y="6019800"/>
            <a:ext cx="1752600" cy="533400"/>
            <a:chOff x="624" y="3792"/>
            <a:chExt cx="1104" cy="336"/>
          </a:xfrm>
        </p:grpSpPr>
        <p:sp>
          <p:nvSpPr>
            <p:cNvPr id="16431" name="Rectangle 24"/>
            <p:cNvSpPr>
              <a:spLocks noChangeArrowheads="1"/>
            </p:cNvSpPr>
            <p:nvPr/>
          </p:nvSpPr>
          <p:spPr bwMode="auto">
            <a:xfrm>
              <a:off x="672" y="3792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32" name="Text Box 25"/>
            <p:cNvSpPr txBox="1">
              <a:spLocks noChangeArrowheads="1"/>
            </p:cNvSpPr>
            <p:nvPr/>
          </p:nvSpPr>
          <p:spPr bwMode="auto">
            <a:xfrm>
              <a:off x="624" y="3840"/>
              <a:ext cx="11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磁盘设备</a:t>
              </a:r>
            </a:p>
          </p:txBody>
        </p:sp>
      </p:grpSp>
      <p:sp>
        <p:nvSpPr>
          <p:cNvPr id="558106" name="AutoShape 26"/>
          <p:cNvSpPr>
            <a:spLocks noChangeArrowheads="1"/>
          </p:cNvSpPr>
          <p:nvPr/>
        </p:nvSpPr>
        <p:spPr bwMode="auto">
          <a:xfrm>
            <a:off x="1143000" y="5791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07" name="Text Box 27"/>
          <p:cNvSpPr txBox="1">
            <a:spLocks noChangeArrowheads="1"/>
          </p:cNvSpPr>
          <p:nvPr/>
        </p:nvSpPr>
        <p:spPr bwMode="auto">
          <a:xfrm>
            <a:off x="1981200" y="2574925"/>
            <a:ext cx="3200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删除</a:t>
            </a:r>
            <a:r>
              <a:rPr lang="en-US" altLang="zh-CN" sz="2000"/>
              <a:t>test.c 2-12</a:t>
            </a:r>
            <a:r>
              <a:rPr lang="zh-CN" altLang="en-US" sz="2000"/>
              <a:t>个字节</a:t>
            </a:r>
          </a:p>
        </p:txBody>
      </p:sp>
      <p:sp>
        <p:nvSpPr>
          <p:cNvPr id="558108" name="Text Box 28"/>
          <p:cNvSpPr txBox="1">
            <a:spLocks noChangeArrowheads="1"/>
          </p:cNvSpPr>
          <p:nvPr/>
        </p:nvSpPr>
        <p:spPr bwMode="auto">
          <a:xfrm>
            <a:off x="2057400" y="3276600"/>
            <a:ext cx="3200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找到</a:t>
            </a:r>
            <a:r>
              <a:rPr lang="en-US" altLang="zh-CN" sz="2000"/>
              <a:t>test.c</a:t>
            </a:r>
            <a:r>
              <a:rPr lang="zh-CN" altLang="en-US" sz="2000"/>
              <a:t>的文件头</a:t>
            </a:r>
            <a:r>
              <a:rPr lang="en-US" altLang="zh-CN" sz="2000"/>
              <a:t>: </a:t>
            </a:r>
            <a:r>
              <a:rPr lang="zh-CN" altLang="en-US" sz="2000"/>
              <a:t>需要定位根目录，解析目录</a:t>
            </a:r>
            <a:r>
              <a:rPr lang="en-US" altLang="zh-CN" sz="2000"/>
              <a:t>…</a:t>
            </a:r>
          </a:p>
        </p:txBody>
      </p:sp>
      <p:sp>
        <p:nvSpPr>
          <p:cNvPr id="558109" name="AutoShape 29"/>
          <p:cNvSpPr>
            <a:spLocks noChangeArrowheads="1"/>
          </p:cNvSpPr>
          <p:nvPr/>
        </p:nvSpPr>
        <p:spPr bwMode="auto">
          <a:xfrm>
            <a:off x="3505200" y="30480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10" name="AutoShape 30"/>
          <p:cNvSpPr>
            <a:spLocks noChangeArrowheads="1"/>
          </p:cNvSpPr>
          <p:nvPr/>
        </p:nvSpPr>
        <p:spPr bwMode="auto">
          <a:xfrm>
            <a:off x="3505200" y="39624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11" name="Text Box 31"/>
          <p:cNvSpPr txBox="1">
            <a:spLocks noChangeArrowheads="1"/>
          </p:cNvSpPr>
          <p:nvPr/>
        </p:nvSpPr>
        <p:spPr bwMode="auto">
          <a:xfrm>
            <a:off x="2057400" y="4267200"/>
            <a:ext cx="3200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根据文件头可以找到</a:t>
            </a:r>
            <a:r>
              <a:rPr lang="en-US" altLang="zh-CN" sz="2000"/>
              <a:t>2-12</a:t>
            </a:r>
            <a:r>
              <a:rPr lang="zh-CN" altLang="en-US" sz="2000"/>
              <a:t>字节对应的盘块</a:t>
            </a:r>
            <a:r>
              <a:rPr lang="en-US" altLang="zh-CN" sz="2000"/>
              <a:t>(789)</a:t>
            </a:r>
          </a:p>
        </p:txBody>
      </p:sp>
      <p:sp>
        <p:nvSpPr>
          <p:cNvPr id="558112" name="AutoShape 32"/>
          <p:cNvSpPr>
            <a:spLocks noChangeArrowheads="1"/>
          </p:cNvSpPr>
          <p:nvPr/>
        </p:nvSpPr>
        <p:spPr bwMode="auto">
          <a:xfrm>
            <a:off x="3505200" y="5029200"/>
            <a:ext cx="228600" cy="228600"/>
          </a:xfrm>
          <a:prstGeom prst="downArrow">
            <a:avLst>
              <a:gd name="adj1" fmla="val 50000"/>
              <a:gd name="adj2" fmla="val 25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8113" name="Text Box 33"/>
          <p:cNvSpPr txBox="1">
            <a:spLocks noChangeArrowheads="1"/>
          </p:cNvSpPr>
          <p:nvPr/>
        </p:nvSpPr>
        <p:spPr bwMode="auto">
          <a:xfrm>
            <a:off x="2057400" y="5257800"/>
            <a:ext cx="32004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/>
              <a:t>启动</a:t>
            </a:r>
            <a:r>
              <a:rPr lang="en-US" altLang="zh-CN" sz="2000"/>
              <a:t>DMA</a:t>
            </a:r>
            <a:r>
              <a:rPr lang="zh-CN" altLang="en-US" sz="2000"/>
              <a:t>，等待</a:t>
            </a:r>
            <a:r>
              <a:rPr lang="en-US" altLang="zh-CN" sz="2000"/>
              <a:t>789</a:t>
            </a:r>
            <a:r>
              <a:rPr lang="zh-CN" altLang="en-US" sz="2000"/>
              <a:t>读入，读入后删除</a:t>
            </a:r>
            <a:r>
              <a:rPr lang="en-US" altLang="zh-CN" sz="2000"/>
              <a:t>2-12</a:t>
            </a:r>
            <a:r>
              <a:rPr lang="zh-CN" altLang="en-US" sz="2000"/>
              <a:t>字节再启动</a:t>
            </a:r>
            <a:r>
              <a:rPr lang="en-US" altLang="zh-CN" sz="2000"/>
              <a:t>DMA</a:t>
            </a:r>
            <a:r>
              <a:rPr lang="zh-CN" altLang="en-US" sz="2000"/>
              <a:t>写出</a:t>
            </a:r>
          </a:p>
        </p:txBody>
      </p:sp>
      <p:sp>
        <p:nvSpPr>
          <p:cNvPr id="558114" name="AutoShape 34"/>
          <p:cNvSpPr>
            <a:spLocks noChangeArrowheads="1"/>
          </p:cNvSpPr>
          <p:nvPr/>
        </p:nvSpPr>
        <p:spPr bwMode="auto">
          <a:xfrm rot="10800000">
            <a:off x="5410200" y="2438400"/>
            <a:ext cx="3733800" cy="533400"/>
          </a:xfrm>
          <a:prstGeom prst="wedgeRoundRectCallout">
            <a:avLst>
              <a:gd name="adj1" fmla="val 37708"/>
              <a:gd name="adj2" fmla="val -1041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CC0000"/>
                </a:solidFill>
                <a:sym typeface="Symbol" panose="05050102010706020507" pitchFamily="18" charset="2"/>
              </a:rPr>
              <a:t>OS</a:t>
            </a:r>
            <a:r>
              <a:rPr lang="zh-CN" altLang="en-US" sz="2000">
                <a:solidFill>
                  <a:srgbClr val="CC0000"/>
                </a:solidFill>
                <a:sym typeface="Symbol" panose="05050102010706020507" pitchFamily="18" charset="2"/>
              </a:rPr>
              <a:t>将物理磁盘变成逻辑分区</a:t>
            </a:r>
            <a:r>
              <a:rPr lang="en-US" altLang="zh-CN" sz="2000">
                <a:solidFill>
                  <a:srgbClr val="CC0000"/>
                </a:solidFill>
                <a:sym typeface="Symbol" panose="05050102010706020507" pitchFamily="18" charset="2"/>
              </a:rPr>
              <a:t>!</a:t>
            </a:r>
            <a:endParaRPr lang="zh-CN" altLang="zh-CN" sz="2000">
              <a:solidFill>
                <a:srgbClr val="CC0000"/>
              </a:solidFill>
              <a:sym typeface="Symbol" panose="05050102010706020507" pitchFamily="18" charset="2"/>
            </a:endParaRPr>
          </a:p>
        </p:txBody>
      </p:sp>
      <p:grpSp>
        <p:nvGrpSpPr>
          <p:cNvPr id="558115" name="Group 35"/>
          <p:cNvGrpSpPr/>
          <p:nvPr/>
        </p:nvGrpSpPr>
        <p:grpSpPr bwMode="auto">
          <a:xfrm>
            <a:off x="5105400" y="4860925"/>
            <a:ext cx="4038600" cy="1539875"/>
            <a:chOff x="3216" y="3168"/>
            <a:chExt cx="2544" cy="970"/>
          </a:xfrm>
        </p:grpSpPr>
        <p:sp>
          <p:nvSpPr>
            <p:cNvPr id="16421" name="Rectangle 36"/>
            <p:cNvSpPr>
              <a:spLocks noChangeArrowheads="1"/>
            </p:cNvSpPr>
            <p:nvPr/>
          </p:nvSpPr>
          <p:spPr bwMode="auto">
            <a:xfrm>
              <a:off x="3216" y="3168"/>
              <a:ext cx="144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22" name="Rectangle 37"/>
            <p:cNvSpPr>
              <a:spLocks noChangeArrowheads="1"/>
            </p:cNvSpPr>
            <p:nvPr/>
          </p:nvSpPr>
          <p:spPr bwMode="auto">
            <a:xfrm>
              <a:off x="3360" y="3168"/>
              <a:ext cx="672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6423" name="Rectangle 38"/>
            <p:cNvSpPr>
              <a:spLocks noChangeArrowheads="1"/>
            </p:cNvSpPr>
            <p:nvPr/>
          </p:nvSpPr>
          <p:spPr bwMode="auto">
            <a:xfrm>
              <a:off x="4032" y="3168"/>
              <a:ext cx="1728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6424" name="AutoShape 39"/>
            <p:cNvSpPr/>
            <p:nvPr/>
          </p:nvSpPr>
          <p:spPr bwMode="auto">
            <a:xfrm rot="16200000" flipV="1">
              <a:off x="4416" y="2592"/>
              <a:ext cx="144" cy="2544"/>
            </a:xfrm>
            <a:prstGeom prst="leftBrace">
              <a:avLst>
                <a:gd name="adj1" fmla="val 14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25" name="Text Box 40"/>
            <p:cNvSpPr txBox="1">
              <a:spLocks noChangeArrowheads="1"/>
            </p:cNvSpPr>
            <p:nvPr/>
          </p:nvSpPr>
          <p:spPr bwMode="auto">
            <a:xfrm>
              <a:off x="4272" y="3888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</a:p>
          </p:txBody>
        </p:sp>
      </p:grpSp>
      <p:grpSp>
        <p:nvGrpSpPr>
          <p:cNvPr id="558126" name="Group 46"/>
          <p:cNvGrpSpPr/>
          <p:nvPr/>
        </p:nvGrpSpPr>
        <p:grpSpPr bwMode="auto">
          <a:xfrm>
            <a:off x="5105400" y="3276600"/>
            <a:ext cx="4157663" cy="1539875"/>
            <a:chOff x="3216" y="2112"/>
            <a:chExt cx="2619" cy="970"/>
          </a:xfrm>
        </p:grpSpPr>
        <p:sp>
          <p:nvSpPr>
            <p:cNvPr id="16409" name="Rectangle 47"/>
            <p:cNvSpPr>
              <a:spLocks noChangeArrowheads="1"/>
            </p:cNvSpPr>
            <p:nvPr/>
          </p:nvSpPr>
          <p:spPr bwMode="auto">
            <a:xfrm>
              <a:off x="3216" y="2112"/>
              <a:ext cx="144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0" name="Rectangle 48"/>
            <p:cNvSpPr>
              <a:spLocks noChangeArrowheads="1"/>
            </p:cNvSpPr>
            <p:nvPr/>
          </p:nvSpPr>
          <p:spPr bwMode="auto">
            <a:xfrm>
              <a:off x="3360" y="2112"/>
              <a:ext cx="672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6411" name="Rectangle 49"/>
            <p:cNvSpPr>
              <a:spLocks noChangeArrowheads="1"/>
            </p:cNvSpPr>
            <p:nvPr/>
          </p:nvSpPr>
          <p:spPr bwMode="auto">
            <a:xfrm>
              <a:off x="4032" y="2112"/>
              <a:ext cx="768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6412" name="Rectangle 50"/>
            <p:cNvSpPr>
              <a:spLocks noChangeArrowheads="1"/>
            </p:cNvSpPr>
            <p:nvPr/>
          </p:nvSpPr>
          <p:spPr bwMode="auto">
            <a:xfrm>
              <a:off x="4800" y="2112"/>
              <a:ext cx="144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3" name="Rectangle 51"/>
            <p:cNvSpPr>
              <a:spLocks noChangeArrowheads="1"/>
            </p:cNvSpPr>
            <p:nvPr/>
          </p:nvSpPr>
          <p:spPr bwMode="auto">
            <a:xfrm>
              <a:off x="4944" y="2112"/>
              <a:ext cx="384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6414" name="Rectangle 52"/>
            <p:cNvSpPr>
              <a:spLocks noChangeArrowheads="1"/>
            </p:cNvSpPr>
            <p:nvPr/>
          </p:nvSpPr>
          <p:spPr bwMode="auto">
            <a:xfrm>
              <a:off x="5328" y="2112"/>
              <a:ext cx="432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16415" name="AutoShape 53"/>
            <p:cNvSpPr/>
            <p:nvPr/>
          </p:nvSpPr>
          <p:spPr bwMode="auto">
            <a:xfrm rot="16200000" flipV="1">
              <a:off x="4416" y="1536"/>
              <a:ext cx="144" cy="2544"/>
            </a:xfrm>
            <a:prstGeom prst="leftBrace">
              <a:avLst>
                <a:gd name="adj1" fmla="val 147222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6" name="Text Box 54"/>
            <p:cNvSpPr txBox="1">
              <a:spLocks noChangeArrowheads="1"/>
            </p:cNvSpPr>
            <p:nvPr/>
          </p:nvSpPr>
          <p:spPr bwMode="auto">
            <a:xfrm>
              <a:off x="4272" y="283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磁盘</a:t>
              </a:r>
            </a:p>
          </p:txBody>
        </p:sp>
        <p:sp>
          <p:nvSpPr>
            <p:cNvPr id="16417" name="AutoShape 55"/>
            <p:cNvSpPr/>
            <p:nvPr/>
          </p:nvSpPr>
          <p:spPr bwMode="auto">
            <a:xfrm rot="16200000" flipV="1">
              <a:off x="3936" y="1776"/>
              <a:ext cx="144" cy="1584"/>
            </a:xfrm>
            <a:prstGeom prst="leftBrace">
              <a:avLst>
                <a:gd name="adj1" fmla="val 91667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18" name="Text Box 56"/>
            <p:cNvSpPr txBox="1">
              <a:spLocks noChangeArrowheads="1"/>
            </p:cNvSpPr>
            <p:nvPr/>
          </p:nvSpPr>
          <p:spPr bwMode="auto">
            <a:xfrm>
              <a:off x="3765" y="258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6419" name="AutoShape 57"/>
            <p:cNvSpPr/>
            <p:nvPr/>
          </p:nvSpPr>
          <p:spPr bwMode="auto">
            <a:xfrm rot="16200000" flipV="1">
              <a:off x="5208" y="2088"/>
              <a:ext cx="144" cy="960"/>
            </a:xfrm>
            <a:prstGeom prst="leftBrace">
              <a:avLst>
                <a:gd name="adj1" fmla="val 55556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6420" name="Text Box 58"/>
            <p:cNvSpPr txBox="1">
              <a:spLocks noChangeArrowheads="1"/>
            </p:cNvSpPr>
            <p:nvPr/>
          </p:nvSpPr>
          <p:spPr bwMode="auto">
            <a:xfrm>
              <a:off x="5067" y="2582"/>
              <a:ext cx="76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8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58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8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8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58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58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8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58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58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8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58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8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558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58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558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58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58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558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558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58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558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558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8083" grpId="0"/>
      <p:bldP spid="558087" grpId="0" animBg="1"/>
      <p:bldP spid="558094" grpId="0" animBg="1"/>
      <p:bldP spid="558098" grpId="0" animBg="1"/>
      <p:bldP spid="558102" grpId="0" animBg="1"/>
      <p:bldP spid="558106" grpId="0" animBg="1"/>
      <p:bldP spid="558107" grpId="0"/>
      <p:bldP spid="558108" grpId="0"/>
      <p:bldP spid="558109" grpId="0" animBg="1"/>
      <p:bldP spid="558110" grpId="0" animBg="1"/>
      <p:bldP spid="558111" grpId="0"/>
      <p:bldP spid="558112" grpId="0" animBg="1"/>
      <p:bldP spid="558113" grpId="0"/>
      <p:bldP spid="5581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分区的详细结构</a:t>
            </a:r>
          </a:p>
        </p:txBody>
      </p:sp>
      <p:sp>
        <p:nvSpPr>
          <p:cNvPr id="559107" name="Rectangle 3"/>
          <p:cNvSpPr>
            <a:spLocks noChangeArrowheads="1"/>
          </p:cNvSpPr>
          <p:nvPr/>
        </p:nvSpPr>
        <p:spPr bwMode="auto">
          <a:xfrm>
            <a:off x="765175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典型分区结构：</a:t>
            </a:r>
            <a:r>
              <a:rPr lang="en-US" altLang="zh-CN"/>
              <a:t>UNIX</a:t>
            </a:r>
            <a:r>
              <a:rPr lang="zh-CN" altLang="en-US"/>
              <a:t>分区的基本结构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59108" name="Group 4"/>
          <p:cNvGrpSpPr/>
          <p:nvPr/>
        </p:nvGrpSpPr>
        <p:grpSpPr bwMode="auto">
          <a:xfrm>
            <a:off x="1066800" y="2895600"/>
            <a:ext cx="7543800" cy="1114425"/>
            <a:chOff x="622" y="1170"/>
            <a:chExt cx="4752" cy="702"/>
          </a:xfrm>
        </p:grpSpPr>
        <p:sp>
          <p:nvSpPr>
            <p:cNvPr id="17446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引导块存放引导</a:t>
              </a:r>
              <a:r>
                <a:rPr lang="en-US" altLang="zh-CN" sz="2400">
                  <a:solidFill>
                    <a:srgbClr val="FF0000"/>
                  </a:solidFill>
                </a:rPr>
                <a:t>OS</a:t>
              </a:r>
              <a:r>
                <a:rPr lang="zh-CN" altLang="en-US" sz="2400">
                  <a:solidFill>
                    <a:srgbClr val="FF0000"/>
                  </a:solidFill>
                </a:rPr>
                <a:t>的信息，</a:t>
              </a:r>
              <a:r>
                <a:rPr lang="zh-CN" altLang="en-US" sz="2400"/>
                <a:t>如果该分区中没有</a:t>
              </a:r>
              <a:r>
                <a:rPr lang="en-US" altLang="zh-CN" sz="2400"/>
                <a:t>OS</a:t>
              </a:r>
              <a:r>
                <a:rPr lang="zh-CN" altLang="en-US" sz="2400"/>
                <a:t>，则该块为空  </a:t>
              </a:r>
            </a:p>
          </p:txBody>
        </p:sp>
        <p:pic>
          <p:nvPicPr>
            <p:cNvPr id="17447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13" name="Group 7"/>
          <p:cNvGrpSpPr/>
          <p:nvPr/>
        </p:nvGrpSpPr>
        <p:grpSpPr bwMode="auto">
          <a:xfrm>
            <a:off x="5341938" y="100013"/>
            <a:ext cx="3883025" cy="1158875"/>
            <a:chOff x="3410" y="0"/>
            <a:chExt cx="2446" cy="730"/>
          </a:xfrm>
        </p:grpSpPr>
        <p:sp>
          <p:nvSpPr>
            <p:cNvPr id="17436" name="Rectangle 8"/>
            <p:cNvSpPr>
              <a:spLocks noChangeArrowheads="1"/>
            </p:cNvSpPr>
            <p:nvPr/>
          </p:nvSpPr>
          <p:spPr bwMode="auto">
            <a:xfrm>
              <a:off x="3410" y="0"/>
              <a:ext cx="135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7" name="Rectangle 9"/>
            <p:cNvSpPr>
              <a:spLocks noChangeArrowheads="1"/>
            </p:cNvSpPr>
            <p:nvPr/>
          </p:nvSpPr>
          <p:spPr bwMode="auto">
            <a:xfrm>
              <a:off x="3545" y="0"/>
              <a:ext cx="628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7438" name="Rectangle 10"/>
            <p:cNvSpPr>
              <a:spLocks noChangeArrowheads="1"/>
            </p:cNvSpPr>
            <p:nvPr/>
          </p:nvSpPr>
          <p:spPr bwMode="auto">
            <a:xfrm>
              <a:off x="4173" y="0"/>
              <a:ext cx="718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7439" name="Rectangle 11"/>
            <p:cNvSpPr>
              <a:spLocks noChangeArrowheads="1"/>
            </p:cNvSpPr>
            <p:nvPr/>
          </p:nvSpPr>
          <p:spPr bwMode="auto">
            <a:xfrm>
              <a:off x="4891" y="0"/>
              <a:ext cx="134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40" name="Rectangle 12"/>
            <p:cNvSpPr>
              <a:spLocks noChangeArrowheads="1"/>
            </p:cNvSpPr>
            <p:nvPr/>
          </p:nvSpPr>
          <p:spPr bwMode="auto">
            <a:xfrm>
              <a:off x="5025" y="0"/>
              <a:ext cx="359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7441" name="Rectangle 13"/>
            <p:cNvSpPr>
              <a:spLocks noChangeArrowheads="1"/>
            </p:cNvSpPr>
            <p:nvPr/>
          </p:nvSpPr>
          <p:spPr bwMode="auto">
            <a:xfrm>
              <a:off x="5384" y="0"/>
              <a:ext cx="404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17442" name="AutoShape 14"/>
            <p:cNvSpPr/>
            <p:nvPr/>
          </p:nvSpPr>
          <p:spPr bwMode="auto">
            <a:xfrm rot="16200000" flipV="1">
              <a:off x="4075" y="-264"/>
              <a:ext cx="151" cy="1481"/>
            </a:xfrm>
            <a:prstGeom prst="leftBrace">
              <a:avLst>
                <a:gd name="adj1" fmla="val 817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43" name="Text Box 15"/>
            <p:cNvSpPr txBox="1">
              <a:spLocks noChangeArrowheads="1"/>
            </p:cNvSpPr>
            <p:nvPr/>
          </p:nvSpPr>
          <p:spPr bwMode="auto">
            <a:xfrm>
              <a:off x="3923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7444" name="AutoShape 16"/>
            <p:cNvSpPr/>
            <p:nvPr/>
          </p:nvSpPr>
          <p:spPr bwMode="auto">
            <a:xfrm rot="16200000" flipV="1">
              <a:off x="5264" y="28"/>
              <a:ext cx="151" cy="897"/>
            </a:xfrm>
            <a:prstGeom prst="leftBrace">
              <a:avLst>
                <a:gd name="adj1" fmla="val 4950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45" name="Text Box 17"/>
            <p:cNvSpPr txBox="1">
              <a:spLocks noChangeArrowheads="1"/>
            </p:cNvSpPr>
            <p:nvPr/>
          </p:nvSpPr>
          <p:spPr bwMode="auto">
            <a:xfrm>
              <a:off x="5138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</p:grpSp>
      <p:grpSp>
        <p:nvGrpSpPr>
          <p:cNvPr id="559122" name="Group 18"/>
          <p:cNvGrpSpPr/>
          <p:nvPr/>
        </p:nvGrpSpPr>
        <p:grpSpPr bwMode="auto">
          <a:xfrm>
            <a:off x="866775" y="2051050"/>
            <a:ext cx="8124825" cy="768350"/>
            <a:chOff x="546" y="1350"/>
            <a:chExt cx="5118" cy="484"/>
          </a:xfrm>
        </p:grpSpPr>
        <p:sp>
          <p:nvSpPr>
            <p:cNvPr id="17428" name="Rectangle 19"/>
            <p:cNvSpPr>
              <a:spLocks noChangeArrowheads="1"/>
            </p:cNvSpPr>
            <p:nvPr/>
          </p:nvSpPr>
          <p:spPr bwMode="auto">
            <a:xfrm>
              <a:off x="2544" y="1353"/>
              <a:ext cx="1296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29" name="Text Box 20"/>
            <p:cNvSpPr txBox="1">
              <a:spLocks noChangeArrowheads="1"/>
            </p:cNvSpPr>
            <p:nvPr/>
          </p:nvSpPr>
          <p:spPr bwMode="auto">
            <a:xfrm>
              <a:off x="2558" y="1443"/>
              <a:ext cx="126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F0C19"/>
                  </a:solidFill>
                  <a:latin typeface="Comic Sans MS" panose="030F0702030302020204" pitchFamily="66" charset="0"/>
                </a:rPr>
                <a:t>索引节点数组</a:t>
              </a:r>
              <a:endParaRPr lang="zh-CN" altLang="en-US" sz="2400">
                <a:solidFill>
                  <a:schemeClr val="hlink"/>
                </a:solidFill>
                <a:latin typeface="Comic Sans MS" panose="030F0702030302020204" pitchFamily="66" charset="0"/>
              </a:endParaRPr>
            </a:p>
          </p:txBody>
        </p:sp>
        <p:sp>
          <p:nvSpPr>
            <p:cNvPr id="17430" name="Rectangle 21"/>
            <p:cNvSpPr>
              <a:spLocks noChangeArrowheads="1"/>
            </p:cNvSpPr>
            <p:nvPr/>
          </p:nvSpPr>
          <p:spPr bwMode="auto">
            <a:xfrm>
              <a:off x="1545" y="1350"/>
              <a:ext cx="994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1" name="Text Box 22"/>
            <p:cNvSpPr txBox="1">
              <a:spLocks noChangeArrowheads="1"/>
            </p:cNvSpPr>
            <p:nvPr/>
          </p:nvSpPr>
          <p:spPr bwMode="auto">
            <a:xfrm>
              <a:off x="1689" y="144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超级块</a:t>
              </a:r>
            </a:p>
          </p:txBody>
        </p:sp>
        <p:sp>
          <p:nvSpPr>
            <p:cNvPr id="17432" name="Rectangle 23"/>
            <p:cNvSpPr>
              <a:spLocks noChangeArrowheads="1"/>
            </p:cNvSpPr>
            <p:nvPr/>
          </p:nvSpPr>
          <p:spPr bwMode="auto">
            <a:xfrm>
              <a:off x="546" y="1350"/>
              <a:ext cx="994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3" name="Text Box 24"/>
            <p:cNvSpPr txBox="1">
              <a:spLocks noChangeArrowheads="1"/>
            </p:cNvSpPr>
            <p:nvPr/>
          </p:nvSpPr>
          <p:spPr bwMode="auto">
            <a:xfrm>
              <a:off x="690" y="1440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引导块</a:t>
              </a:r>
            </a:p>
          </p:txBody>
        </p:sp>
        <p:sp>
          <p:nvSpPr>
            <p:cNvPr id="17434" name="Rectangle 25"/>
            <p:cNvSpPr>
              <a:spLocks noChangeArrowheads="1"/>
            </p:cNvSpPr>
            <p:nvPr/>
          </p:nvSpPr>
          <p:spPr bwMode="auto">
            <a:xfrm>
              <a:off x="3840" y="1353"/>
              <a:ext cx="1824" cy="481"/>
            </a:xfrm>
            <a:prstGeom prst="rect">
              <a:avLst/>
            </a:prstGeom>
            <a:noFill/>
            <a:ln w="285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7435" name="Text Box 26"/>
            <p:cNvSpPr txBox="1">
              <a:spLocks noChangeArrowheads="1"/>
            </p:cNvSpPr>
            <p:nvPr/>
          </p:nvSpPr>
          <p:spPr bwMode="auto">
            <a:xfrm>
              <a:off x="4368" y="1443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F0C19"/>
                  </a:solidFill>
                  <a:latin typeface="Comic Sans MS" panose="030F0702030302020204" pitchFamily="66" charset="0"/>
                </a:rPr>
                <a:t>数据块</a:t>
              </a:r>
              <a:endParaRPr lang="zh-CN" altLang="en-US" sz="2400">
                <a:solidFill>
                  <a:schemeClr val="hlink"/>
                </a:solidFill>
                <a:latin typeface="Comic Sans MS" panose="030F0702030302020204" pitchFamily="66" charset="0"/>
              </a:endParaRPr>
            </a:p>
          </p:txBody>
        </p:sp>
      </p:grpSp>
      <p:grpSp>
        <p:nvGrpSpPr>
          <p:cNvPr id="559131" name="Group 27"/>
          <p:cNvGrpSpPr/>
          <p:nvPr/>
        </p:nvGrpSpPr>
        <p:grpSpPr bwMode="auto">
          <a:xfrm>
            <a:off x="1066800" y="3886200"/>
            <a:ext cx="7543800" cy="1114425"/>
            <a:chOff x="622" y="1170"/>
            <a:chExt cx="4752" cy="702"/>
          </a:xfrm>
        </p:grpSpPr>
        <p:sp>
          <p:nvSpPr>
            <p:cNvPr id="17426" name="Rectangle 28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超级块记录分区基本信息</a:t>
              </a:r>
              <a:r>
                <a:rPr lang="en-US" altLang="zh-CN" sz="2400">
                  <a:solidFill>
                    <a:srgbClr val="FF0000"/>
                  </a:solidFill>
                </a:rPr>
                <a:t>:</a:t>
              </a:r>
              <a:r>
                <a:rPr lang="en-US" altLang="zh-CN" sz="2400"/>
                <a:t> </a:t>
              </a:r>
              <a:r>
                <a:rPr lang="zh-CN" altLang="en-US" sz="2400"/>
                <a:t>分区块数；块大小；空闲块数量、指针；空闲文件头数量、指针等</a:t>
              </a:r>
            </a:p>
          </p:txBody>
        </p:sp>
        <p:pic>
          <p:nvPicPr>
            <p:cNvPr id="17427" name="Picture 29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9134" name="Group 30"/>
          <p:cNvGrpSpPr/>
          <p:nvPr/>
        </p:nvGrpSpPr>
        <p:grpSpPr bwMode="auto">
          <a:xfrm>
            <a:off x="1066800" y="4953000"/>
            <a:ext cx="7543800" cy="1114425"/>
            <a:chOff x="622" y="1170"/>
            <a:chExt cx="4752" cy="702"/>
          </a:xfrm>
        </p:grpSpPr>
        <p:sp>
          <p:nvSpPr>
            <p:cNvPr id="17424" name="Rectangle 31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索引节点数组存放所有文件的文件头</a:t>
              </a:r>
              <a:r>
                <a:rPr lang="zh-CN" altLang="en-US" sz="2400"/>
                <a:t>，</a:t>
              </a:r>
              <a:r>
                <a:rPr lang="en-US" altLang="zh-CN" sz="2400"/>
                <a:t>UNIX root</a:t>
              </a:r>
              <a:r>
                <a:rPr lang="zh-CN" altLang="en-US" sz="2400"/>
                <a:t>目录的索引节点号为</a:t>
              </a:r>
              <a:r>
                <a:rPr lang="en-US" altLang="zh-CN" sz="2400"/>
                <a:t>2</a:t>
              </a:r>
            </a:p>
          </p:txBody>
        </p:sp>
        <p:pic>
          <p:nvPicPr>
            <p:cNvPr id="17425" name="Picture 32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9137" name="Group 33"/>
          <p:cNvGrpSpPr/>
          <p:nvPr/>
        </p:nvGrpSpPr>
        <p:grpSpPr bwMode="auto">
          <a:xfrm>
            <a:off x="1066800" y="5943600"/>
            <a:ext cx="7543800" cy="603250"/>
            <a:chOff x="622" y="1170"/>
            <a:chExt cx="4752" cy="380"/>
          </a:xfrm>
        </p:grpSpPr>
        <p:sp>
          <p:nvSpPr>
            <p:cNvPr id="17422" name="Rectangle 34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数据块</a:t>
              </a:r>
              <a:r>
                <a:rPr lang="zh-CN" altLang="en-US" sz="2400"/>
                <a:t>，文件内容</a:t>
              </a:r>
            </a:p>
          </p:txBody>
        </p:sp>
        <p:pic>
          <p:nvPicPr>
            <p:cNvPr id="17423" name="Picture 35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59140" name="Rectangle 36"/>
          <p:cNvSpPr>
            <a:spLocks noChangeArrowheads="1"/>
          </p:cNvSpPr>
          <p:nvPr/>
        </p:nvSpPr>
        <p:spPr bwMode="auto">
          <a:xfrm>
            <a:off x="871538" y="2062163"/>
            <a:ext cx="1566862" cy="742950"/>
          </a:xfrm>
          <a:prstGeom prst="rect">
            <a:avLst/>
          </a:prstGeom>
          <a:solidFill>
            <a:srgbClr val="0066FF">
              <a:alpha val="47842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9141" name="Rectangle 37"/>
          <p:cNvSpPr>
            <a:spLocks noChangeArrowheads="1"/>
          </p:cNvSpPr>
          <p:nvPr/>
        </p:nvSpPr>
        <p:spPr bwMode="auto">
          <a:xfrm>
            <a:off x="2471738" y="2057400"/>
            <a:ext cx="1566862" cy="742950"/>
          </a:xfrm>
          <a:prstGeom prst="rect">
            <a:avLst/>
          </a:prstGeom>
          <a:solidFill>
            <a:srgbClr val="0000FF">
              <a:alpha val="29019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9142" name="Rectangle 38"/>
          <p:cNvSpPr>
            <a:spLocks noChangeArrowheads="1"/>
          </p:cNvSpPr>
          <p:nvPr/>
        </p:nvSpPr>
        <p:spPr bwMode="auto">
          <a:xfrm>
            <a:off x="4038600" y="2057400"/>
            <a:ext cx="2057400" cy="742950"/>
          </a:xfrm>
          <a:prstGeom prst="rect">
            <a:avLst/>
          </a:prstGeom>
          <a:solidFill>
            <a:srgbClr val="FF00FF">
              <a:alpha val="29019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9143" name="Rectangle 39"/>
          <p:cNvSpPr>
            <a:spLocks noChangeArrowheads="1"/>
          </p:cNvSpPr>
          <p:nvPr/>
        </p:nvSpPr>
        <p:spPr bwMode="auto">
          <a:xfrm>
            <a:off x="6096000" y="2057400"/>
            <a:ext cx="2895600" cy="742950"/>
          </a:xfrm>
          <a:prstGeom prst="rect">
            <a:avLst/>
          </a:prstGeom>
          <a:solidFill>
            <a:srgbClr val="FFFF00">
              <a:alpha val="41176"/>
            </a:srgbClr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59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59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5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59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559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9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59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59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59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9107" grpId="0"/>
      <p:bldP spid="559140" grpId="0" animBg="1"/>
      <p:bldP spid="559141" grpId="0" animBg="1"/>
      <p:bldP spid="559142" grpId="0" animBg="1"/>
      <p:bldP spid="55914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分区空闲盘块的管理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765175" y="12192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有的盘块被文件使用，其它盘块如何管理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60132" name="Group 4"/>
          <p:cNvGrpSpPr/>
          <p:nvPr/>
        </p:nvGrpSpPr>
        <p:grpSpPr bwMode="auto">
          <a:xfrm>
            <a:off x="1066800" y="1836738"/>
            <a:ext cx="7543800" cy="603250"/>
            <a:chOff x="622" y="1170"/>
            <a:chExt cx="4752" cy="380"/>
          </a:xfrm>
        </p:grpSpPr>
        <p:sp>
          <p:nvSpPr>
            <p:cNvPr id="18537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组织起来等待文件的使用</a:t>
              </a:r>
              <a:r>
                <a:rPr lang="en-US" altLang="zh-CN" sz="2400"/>
                <a:t>!  </a:t>
              </a:r>
            </a:p>
          </p:txBody>
        </p:sp>
        <p:pic>
          <p:nvPicPr>
            <p:cNvPr id="18538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37" name="Group 7"/>
          <p:cNvGrpSpPr/>
          <p:nvPr/>
        </p:nvGrpSpPr>
        <p:grpSpPr bwMode="auto">
          <a:xfrm>
            <a:off x="5334000" y="76200"/>
            <a:ext cx="3883025" cy="1158875"/>
            <a:chOff x="3410" y="0"/>
            <a:chExt cx="2446" cy="730"/>
          </a:xfrm>
        </p:grpSpPr>
        <p:sp>
          <p:nvSpPr>
            <p:cNvPr id="18527" name="Rectangle 8"/>
            <p:cNvSpPr>
              <a:spLocks noChangeArrowheads="1"/>
            </p:cNvSpPr>
            <p:nvPr/>
          </p:nvSpPr>
          <p:spPr bwMode="auto">
            <a:xfrm>
              <a:off x="3410" y="0"/>
              <a:ext cx="135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28" name="Rectangle 9"/>
            <p:cNvSpPr>
              <a:spLocks noChangeArrowheads="1"/>
            </p:cNvSpPr>
            <p:nvPr/>
          </p:nvSpPr>
          <p:spPr bwMode="auto">
            <a:xfrm>
              <a:off x="3545" y="0"/>
              <a:ext cx="628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</a:t>
              </a:r>
            </a:p>
          </p:txBody>
        </p:sp>
        <p:sp>
          <p:nvSpPr>
            <p:cNvPr id="18529" name="Rectangle 10"/>
            <p:cNvSpPr>
              <a:spLocks noChangeArrowheads="1"/>
            </p:cNvSpPr>
            <p:nvPr/>
          </p:nvSpPr>
          <p:spPr bwMode="auto">
            <a:xfrm>
              <a:off x="4173" y="0"/>
              <a:ext cx="718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</a:t>
              </a:r>
            </a:p>
          </p:txBody>
        </p:sp>
        <p:sp>
          <p:nvSpPr>
            <p:cNvPr id="18530" name="Rectangle 11"/>
            <p:cNvSpPr>
              <a:spLocks noChangeArrowheads="1"/>
            </p:cNvSpPr>
            <p:nvPr/>
          </p:nvSpPr>
          <p:spPr bwMode="auto">
            <a:xfrm>
              <a:off x="4891" y="0"/>
              <a:ext cx="134" cy="401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31" name="Rectangle 12"/>
            <p:cNvSpPr>
              <a:spLocks noChangeArrowheads="1"/>
            </p:cNvSpPr>
            <p:nvPr/>
          </p:nvSpPr>
          <p:spPr bwMode="auto">
            <a:xfrm>
              <a:off x="5025" y="0"/>
              <a:ext cx="359" cy="401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1800"/>
            </a:p>
          </p:txBody>
        </p:sp>
        <p:sp>
          <p:nvSpPr>
            <p:cNvPr id="18532" name="Rectangle 13"/>
            <p:cNvSpPr>
              <a:spLocks noChangeArrowheads="1"/>
            </p:cNvSpPr>
            <p:nvPr/>
          </p:nvSpPr>
          <p:spPr bwMode="auto">
            <a:xfrm>
              <a:off x="5384" y="0"/>
              <a:ext cx="404" cy="401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 sz="2000"/>
            </a:p>
          </p:txBody>
        </p:sp>
        <p:sp>
          <p:nvSpPr>
            <p:cNvPr id="18533" name="AutoShape 14"/>
            <p:cNvSpPr/>
            <p:nvPr/>
          </p:nvSpPr>
          <p:spPr bwMode="auto">
            <a:xfrm rot="16200000" flipV="1">
              <a:off x="4075" y="-264"/>
              <a:ext cx="151" cy="1481"/>
            </a:xfrm>
            <a:prstGeom prst="leftBrace">
              <a:avLst>
                <a:gd name="adj1" fmla="val 8173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34" name="Text Box 15"/>
            <p:cNvSpPr txBox="1">
              <a:spLocks noChangeArrowheads="1"/>
            </p:cNvSpPr>
            <p:nvPr/>
          </p:nvSpPr>
          <p:spPr bwMode="auto">
            <a:xfrm>
              <a:off x="3923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8535" name="AutoShape 16"/>
            <p:cNvSpPr/>
            <p:nvPr/>
          </p:nvSpPr>
          <p:spPr bwMode="auto">
            <a:xfrm rot="16200000" flipV="1">
              <a:off x="5264" y="28"/>
              <a:ext cx="151" cy="897"/>
            </a:xfrm>
            <a:prstGeom prst="leftBrace">
              <a:avLst>
                <a:gd name="adj1" fmla="val 49503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536" name="Text Box 17"/>
            <p:cNvSpPr txBox="1">
              <a:spLocks noChangeArrowheads="1"/>
            </p:cNvSpPr>
            <p:nvPr/>
          </p:nvSpPr>
          <p:spPr bwMode="auto">
            <a:xfrm>
              <a:off x="5138" y="480"/>
              <a:ext cx="7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分区</a:t>
              </a:r>
              <a:r>
                <a:rPr lang="en-US" altLang="zh-CN" sz="2000">
                  <a:solidFill>
                    <a:srgbClr val="FF0000"/>
                  </a:solidFill>
                </a:rPr>
                <a:t>2</a:t>
              </a:r>
            </a:p>
          </p:txBody>
        </p:sp>
      </p:grpSp>
      <p:sp>
        <p:nvSpPr>
          <p:cNvPr id="560146" name="Text Box 18"/>
          <p:cNvSpPr txBox="1">
            <a:spLocks noChangeArrowheads="1"/>
          </p:cNvSpPr>
          <p:nvPr/>
        </p:nvSpPr>
        <p:spPr bwMode="auto">
          <a:xfrm>
            <a:off x="5334000" y="1966913"/>
            <a:ext cx="1589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怎么组织</a:t>
            </a:r>
            <a:r>
              <a:rPr lang="en-US" altLang="zh-CN" sz="2400">
                <a:solidFill>
                  <a:srgbClr val="FF0000"/>
                </a:solidFill>
              </a:rPr>
              <a:t>?</a:t>
            </a:r>
          </a:p>
        </p:txBody>
      </p:sp>
      <p:grpSp>
        <p:nvGrpSpPr>
          <p:cNvPr id="560147" name="Group 19"/>
          <p:cNvGrpSpPr/>
          <p:nvPr/>
        </p:nvGrpSpPr>
        <p:grpSpPr bwMode="auto">
          <a:xfrm>
            <a:off x="1066800" y="2368550"/>
            <a:ext cx="7543800" cy="603250"/>
            <a:chOff x="622" y="1170"/>
            <a:chExt cx="4752" cy="380"/>
          </a:xfrm>
        </p:grpSpPr>
        <p:sp>
          <p:nvSpPr>
            <p:cNvPr id="18525" name="Rectangle 2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0000CC"/>
                  </a:solidFill>
                </a:rPr>
                <a:t>方法</a:t>
              </a:r>
              <a:r>
                <a:rPr lang="en-US" altLang="zh-CN" sz="2400">
                  <a:solidFill>
                    <a:srgbClr val="0000CC"/>
                  </a:solidFill>
                </a:rPr>
                <a:t>1</a:t>
              </a:r>
              <a:r>
                <a:rPr lang="zh-CN" altLang="en-US" sz="2400">
                  <a:solidFill>
                    <a:srgbClr val="0000CC"/>
                  </a:solidFill>
                </a:rPr>
                <a:t>：</a:t>
              </a:r>
              <a:r>
                <a:rPr lang="zh-CN" altLang="en-US" sz="2400">
                  <a:solidFill>
                    <a:srgbClr val="FF0000"/>
                  </a:solidFill>
                </a:rPr>
                <a:t>空闲位图</a:t>
              </a:r>
              <a:r>
                <a:rPr lang="en-US" altLang="zh-CN" sz="2400">
                  <a:solidFill>
                    <a:srgbClr val="FF0000"/>
                  </a:solidFill>
                </a:rPr>
                <a:t>(</a:t>
              </a:r>
              <a:r>
                <a:rPr lang="zh-CN" altLang="en-US" sz="2400">
                  <a:solidFill>
                    <a:srgbClr val="FF0000"/>
                  </a:solidFill>
                </a:rPr>
                <a:t>位向量</a:t>
              </a:r>
              <a:r>
                <a:rPr lang="en-US" altLang="zh-CN" sz="2400">
                  <a:solidFill>
                    <a:srgbClr val="FF0000"/>
                  </a:solidFill>
                </a:rPr>
                <a:t>)…</a:t>
              </a:r>
              <a:r>
                <a:rPr lang="en-US" altLang="zh-CN" sz="2400"/>
                <a:t>  </a:t>
              </a:r>
            </a:p>
          </p:txBody>
        </p:sp>
        <p:pic>
          <p:nvPicPr>
            <p:cNvPr id="18526" name="Picture 2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0150" name="Text Box 22"/>
          <p:cNvSpPr txBox="1">
            <a:spLocks noChangeArrowheads="1"/>
          </p:cNvSpPr>
          <p:nvPr/>
        </p:nvSpPr>
        <p:spPr bwMode="auto">
          <a:xfrm>
            <a:off x="1587500" y="2971800"/>
            <a:ext cx="457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>
                <a:solidFill>
                  <a:srgbClr val="FF0000"/>
                </a:solidFill>
              </a:rPr>
              <a:t>0011110011101001</a:t>
            </a:r>
          </a:p>
        </p:txBody>
      </p:sp>
      <p:sp>
        <p:nvSpPr>
          <p:cNvPr id="560151" name="Text Box 23"/>
          <p:cNvSpPr txBox="1">
            <a:spLocks noChangeArrowheads="1"/>
          </p:cNvSpPr>
          <p:nvPr/>
        </p:nvSpPr>
        <p:spPr bwMode="auto">
          <a:xfrm>
            <a:off x="1524000" y="3429000"/>
            <a:ext cx="4800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表示磁盘块</a:t>
            </a:r>
            <a:r>
              <a:rPr lang="en-US" altLang="zh-CN" sz="2400"/>
              <a:t>2,3,4,5,8,9,10,12</a:t>
            </a:r>
            <a:r>
              <a:rPr lang="zh-CN" altLang="en-US" sz="2400"/>
              <a:t>空闲</a:t>
            </a:r>
          </a:p>
        </p:txBody>
      </p:sp>
      <p:sp>
        <p:nvSpPr>
          <p:cNvPr id="560152" name="Text Box 24"/>
          <p:cNvSpPr txBox="1">
            <a:spLocks noChangeArrowheads="1"/>
          </p:cNvSpPr>
          <p:nvPr/>
        </p:nvSpPr>
        <p:spPr bwMode="auto">
          <a:xfrm>
            <a:off x="1524000" y="3924300"/>
            <a:ext cx="746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/>
              <a:t>可快速分配连续盘块组，但</a:t>
            </a:r>
            <a:r>
              <a:rPr lang="zh-CN" altLang="en-US" sz="2400" dirty="0">
                <a:solidFill>
                  <a:srgbClr val="FF0000"/>
                </a:solidFill>
              </a:rPr>
              <a:t>位向量很大</a:t>
            </a:r>
            <a:r>
              <a:rPr lang="en-US" altLang="zh-CN" sz="2400"/>
              <a:t>(1G/1k=?)</a:t>
            </a:r>
            <a:endParaRPr lang="en-US" altLang="zh-CN" sz="2400" dirty="0"/>
          </a:p>
        </p:txBody>
      </p:sp>
      <p:grpSp>
        <p:nvGrpSpPr>
          <p:cNvPr id="560153" name="Group 25"/>
          <p:cNvGrpSpPr/>
          <p:nvPr/>
        </p:nvGrpSpPr>
        <p:grpSpPr bwMode="auto">
          <a:xfrm>
            <a:off x="1066800" y="4419600"/>
            <a:ext cx="7543800" cy="647700"/>
            <a:chOff x="622" y="1170"/>
            <a:chExt cx="4752" cy="408"/>
          </a:xfrm>
        </p:grpSpPr>
        <p:sp>
          <p:nvSpPr>
            <p:cNvPr id="18523" name="Rectangle 26"/>
            <p:cNvSpPr>
              <a:spLocks noChangeArrowheads="1"/>
            </p:cNvSpPr>
            <p:nvPr/>
          </p:nvSpPr>
          <p:spPr bwMode="auto">
            <a:xfrm>
              <a:off x="622" y="1170"/>
              <a:ext cx="4752" cy="4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600">
                  <a:solidFill>
                    <a:srgbClr val="0000CC"/>
                  </a:solidFill>
                </a:rPr>
                <a:t>方法</a:t>
              </a:r>
              <a:r>
                <a:rPr lang="en-US" altLang="zh-CN" sz="2600">
                  <a:solidFill>
                    <a:srgbClr val="0000CC"/>
                  </a:solidFill>
                </a:rPr>
                <a:t>2</a:t>
              </a:r>
              <a:r>
                <a:rPr lang="zh-CN" altLang="en-US" sz="2600">
                  <a:solidFill>
                    <a:srgbClr val="0000CC"/>
                  </a:solidFill>
                </a:rPr>
                <a:t>：</a:t>
              </a:r>
              <a:r>
                <a:rPr lang="zh-CN" altLang="en-US" sz="2400">
                  <a:solidFill>
                    <a:srgbClr val="FF0000"/>
                  </a:solidFill>
                </a:rPr>
                <a:t>空闲链表</a:t>
              </a:r>
              <a:r>
                <a:rPr lang="zh-CN" altLang="en-US" sz="2400"/>
                <a:t>  </a:t>
              </a:r>
            </a:p>
          </p:txBody>
        </p:sp>
        <p:pic>
          <p:nvPicPr>
            <p:cNvPr id="18524" name="Picture 27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0156" name="Group 28"/>
          <p:cNvGrpSpPr/>
          <p:nvPr/>
        </p:nvGrpSpPr>
        <p:grpSpPr bwMode="auto">
          <a:xfrm>
            <a:off x="5029200" y="4419600"/>
            <a:ext cx="2819400" cy="2286000"/>
            <a:chOff x="3312" y="2784"/>
            <a:chExt cx="1776" cy="1440"/>
          </a:xfrm>
        </p:grpSpPr>
        <p:sp>
          <p:nvSpPr>
            <p:cNvPr id="18484" name="AutoShape 29"/>
            <p:cNvSpPr>
              <a:spLocks noChangeArrowheads="1"/>
            </p:cNvSpPr>
            <p:nvPr/>
          </p:nvSpPr>
          <p:spPr bwMode="auto">
            <a:xfrm>
              <a:off x="3312" y="2784"/>
              <a:ext cx="1776" cy="1440"/>
            </a:xfrm>
            <a:prstGeom prst="can">
              <a:avLst>
                <a:gd name="adj" fmla="val 10574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485" name="Rectangle 30"/>
            <p:cNvSpPr>
              <a:spLocks noChangeArrowheads="1"/>
            </p:cNvSpPr>
            <p:nvPr/>
          </p:nvSpPr>
          <p:spPr bwMode="auto">
            <a:xfrm>
              <a:off x="3312" y="307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486" name="Rectangle 31"/>
            <p:cNvSpPr>
              <a:spLocks noChangeArrowheads="1"/>
            </p:cNvSpPr>
            <p:nvPr/>
          </p:nvSpPr>
          <p:spPr bwMode="auto">
            <a:xfrm>
              <a:off x="3727" y="307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87" name="Rectangle 32"/>
            <p:cNvSpPr>
              <a:spLocks noChangeArrowheads="1"/>
            </p:cNvSpPr>
            <p:nvPr/>
          </p:nvSpPr>
          <p:spPr bwMode="auto">
            <a:xfrm>
              <a:off x="4141" y="307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488" name="Rectangle 33"/>
            <p:cNvSpPr>
              <a:spLocks noChangeArrowheads="1"/>
            </p:cNvSpPr>
            <p:nvPr/>
          </p:nvSpPr>
          <p:spPr bwMode="auto">
            <a:xfrm>
              <a:off x="4556" y="307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489" name="Rectangle 34"/>
            <p:cNvSpPr>
              <a:spLocks noChangeArrowheads="1"/>
            </p:cNvSpPr>
            <p:nvPr/>
          </p:nvSpPr>
          <p:spPr bwMode="auto">
            <a:xfrm>
              <a:off x="3312" y="336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8490" name="Rectangle 35"/>
            <p:cNvSpPr>
              <a:spLocks noChangeArrowheads="1"/>
            </p:cNvSpPr>
            <p:nvPr/>
          </p:nvSpPr>
          <p:spPr bwMode="auto">
            <a:xfrm>
              <a:off x="3727" y="336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8491" name="Rectangle 36"/>
            <p:cNvSpPr>
              <a:spLocks noChangeArrowheads="1"/>
            </p:cNvSpPr>
            <p:nvPr/>
          </p:nvSpPr>
          <p:spPr bwMode="auto">
            <a:xfrm>
              <a:off x="4141" y="336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492" name="Rectangle 37"/>
            <p:cNvSpPr>
              <a:spLocks noChangeArrowheads="1"/>
            </p:cNvSpPr>
            <p:nvPr/>
          </p:nvSpPr>
          <p:spPr bwMode="auto">
            <a:xfrm>
              <a:off x="4556" y="336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8493" name="Rectangle 38"/>
            <p:cNvSpPr>
              <a:spLocks noChangeArrowheads="1"/>
            </p:cNvSpPr>
            <p:nvPr/>
          </p:nvSpPr>
          <p:spPr bwMode="auto">
            <a:xfrm>
              <a:off x="3312" y="364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494" name="Rectangle 39"/>
            <p:cNvSpPr>
              <a:spLocks noChangeArrowheads="1"/>
            </p:cNvSpPr>
            <p:nvPr/>
          </p:nvSpPr>
          <p:spPr bwMode="auto">
            <a:xfrm>
              <a:off x="3727" y="364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8495" name="Rectangle 40"/>
            <p:cNvSpPr>
              <a:spLocks noChangeArrowheads="1"/>
            </p:cNvSpPr>
            <p:nvPr/>
          </p:nvSpPr>
          <p:spPr bwMode="auto">
            <a:xfrm>
              <a:off x="4141" y="364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8496" name="Rectangle 41"/>
            <p:cNvSpPr>
              <a:spLocks noChangeArrowheads="1"/>
            </p:cNvSpPr>
            <p:nvPr/>
          </p:nvSpPr>
          <p:spPr bwMode="auto">
            <a:xfrm>
              <a:off x="4556" y="364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8497" name="Rectangle 42"/>
            <p:cNvSpPr>
              <a:spLocks noChangeArrowheads="1"/>
            </p:cNvSpPr>
            <p:nvPr/>
          </p:nvSpPr>
          <p:spPr bwMode="auto">
            <a:xfrm>
              <a:off x="3312" y="393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8498" name="Rectangle 43"/>
            <p:cNvSpPr>
              <a:spLocks noChangeArrowheads="1"/>
            </p:cNvSpPr>
            <p:nvPr/>
          </p:nvSpPr>
          <p:spPr bwMode="auto">
            <a:xfrm>
              <a:off x="3727" y="393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8499" name="Rectangle 44"/>
            <p:cNvSpPr>
              <a:spLocks noChangeArrowheads="1"/>
            </p:cNvSpPr>
            <p:nvPr/>
          </p:nvSpPr>
          <p:spPr bwMode="auto">
            <a:xfrm>
              <a:off x="4141" y="393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8500" name="Rectangle 45"/>
            <p:cNvSpPr>
              <a:spLocks noChangeArrowheads="1"/>
            </p:cNvSpPr>
            <p:nvPr/>
          </p:nvSpPr>
          <p:spPr bwMode="auto">
            <a:xfrm>
              <a:off x="4556" y="393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8501" name="Rectangle 46"/>
            <p:cNvSpPr>
              <a:spLocks noChangeArrowheads="1"/>
            </p:cNvSpPr>
            <p:nvPr/>
          </p:nvSpPr>
          <p:spPr bwMode="auto">
            <a:xfrm>
              <a:off x="3552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8502" name="Rectangle 47"/>
            <p:cNvSpPr>
              <a:spLocks noChangeArrowheads="1"/>
            </p:cNvSpPr>
            <p:nvPr/>
          </p:nvSpPr>
          <p:spPr bwMode="auto">
            <a:xfrm>
              <a:off x="3552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03" name="Rectangle 48"/>
            <p:cNvSpPr>
              <a:spLocks noChangeArrowheads="1"/>
            </p:cNvSpPr>
            <p:nvPr/>
          </p:nvSpPr>
          <p:spPr bwMode="auto">
            <a:xfrm>
              <a:off x="3552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04" name="Rectangle 49"/>
            <p:cNvSpPr>
              <a:spLocks noChangeArrowheads="1"/>
            </p:cNvSpPr>
            <p:nvPr/>
          </p:nvSpPr>
          <p:spPr bwMode="auto">
            <a:xfrm>
              <a:off x="3552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8505" name="Rectangle 50"/>
            <p:cNvSpPr>
              <a:spLocks noChangeArrowheads="1"/>
            </p:cNvSpPr>
            <p:nvPr/>
          </p:nvSpPr>
          <p:spPr bwMode="auto">
            <a:xfrm>
              <a:off x="3984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06" name="Rectangle 51"/>
            <p:cNvSpPr>
              <a:spLocks noChangeArrowheads="1"/>
            </p:cNvSpPr>
            <p:nvPr/>
          </p:nvSpPr>
          <p:spPr bwMode="auto">
            <a:xfrm>
              <a:off x="3984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07" name="Rectangle 52"/>
            <p:cNvSpPr>
              <a:spLocks noChangeArrowheads="1"/>
            </p:cNvSpPr>
            <p:nvPr/>
          </p:nvSpPr>
          <p:spPr bwMode="auto">
            <a:xfrm>
              <a:off x="3984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08" name="Rectangle 53"/>
            <p:cNvSpPr>
              <a:spLocks noChangeArrowheads="1"/>
            </p:cNvSpPr>
            <p:nvPr/>
          </p:nvSpPr>
          <p:spPr bwMode="auto">
            <a:xfrm>
              <a:off x="3984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18509" name="Rectangle 54"/>
            <p:cNvSpPr>
              <a:spLocks noChangeArrowheads="1"/>
            </p:cNvSpPr>
            <p:nvPr/>
          </p:nvSpPr>
          <p:spPr bwMode="auto">
            <a:xfrm>
              <a:off x="4368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10" name="Rectangle 55"/>
            <p:cNvSpPr>
              <a:spLocks noChangeArrowheads="1"/>
            </p:cNvSpPr>
            <p:nvPr/>
          </p:nvSpPr>
          <p:spPr bwMode="auto">
            <a:xfrm>
              <a:off x="4368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8511" name="Rectangle 56"/>
            <p:cNvSpPr>
              <a:spLocks noChangeArrowheads="1"/>
            </p:cNvSpPr>
            <p:nvPr/>
          </p:nvSpPr>
          <p:spPr bwMode="auto">
            <a:xfrm>
              <a:off x="4368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512" name="Rectangle 57"/>
            <p:cNvSpPr>
              <a:spLocks noChangeArrowheads="1"/>
            </p:cNvSpPr>
            <p:nvPr/>
          </p:nvSpPr>
          <p:spPr bwMode="auto">
            <a:xfrm>
              <a:off x="4368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13" name="Rectangle 58"/>
            <p:cNvSpPr>
              <a:spLocks noChangeArrowheads="1"/>
            </p:cNvSpPr>
            <p:nvPr/>
          </p:nvSpPr>
          <p:spPr bwMode="auto">
            <a:xfrm>
              <a:off x="4800" y="307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14" name="Rectangle 59"/>
            <p:cNvSpPr>
              <a:spLocks noChangeArrowheads="1"/>
            </p:cNvSpPr>
            <p:nvPr/>
          </p:nvSpPr>
          <p:spPr bwMode="auto">
            <a:xfrm>
              <a:off x="4800" y="336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515" name="Rectangle 60"/>
            <p:cNvSpPr>
              <a:spLocks noChangeArrowheads="1"/>
            </p:cNvSpPr>
            <p:nvPr/>
          </p:nvSpPr>
          <p:spPr bwMode="auto">
            <a:xfrm>
              <a:off x="4800" y="364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8516" name="Rectangle 61"/>
            <p:cNvSpPr>
              <a:spLocks noChangeArrowheads="1"/>
            </p:cNvSpPr>
            <p:nvPr/>
          </p:nvSpPr>
          <p:spPr bwMode="auto">
            <a:xfrm>
              <a:off x="4800" y="393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18517" name="Freeform 62"/>
            <p:cNvSpPr/>
            <p:nvPr/>
          </p:nvSpPr>
          <p:spPr bwMode="auto">
            <a:xfrm>
              <a:off x="3696" y="3120"/>
              <a:ext cx="1152" cy="240"/>
            </a:xfrm>
            <a:custGeom>
              <a:avLst/>
              <a:gdLst>
                <a:gd name="T0" fmla="*/ 0 w 344"/>
                <a:gd name="T1" fmla="*/ 0 h 480"/>
                <a:gd name="T2" fmla="*/ 10810 w 344"/>
                <a:gd name="T3" fmla="*/ 30 h 480"/>
                <a:gd name="T4" fmla="*/ 12615 w 344"/>
                <a:gd name="T5" fmla="*/ 6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18" name="Text Box 63"/>
            <p:cNvSpPr txBox="1">
              <a:spLocks noChangeArrowheads="1"/>
            </p:cNvSpPr>
            <p:nvPr/>
          </p:nvSpPr>
          <p:spPr bwMode="auto">
            <a:xfrm>
              <a:off x="3312" y="2880"/>
              <a:ext cx="110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空闲块头指针</a:t>
              </a:r>
            </a:p>
          </p:txBody>
        </p:sp>
        <p:sp>
          <p:nvSpPr>
            <p:cNvPr id="18519" name="Freeform 64"/>
            <p:cNvSpPr/>
            <p:nvPr/>
          </p:nvSpPr>
          <p:spPr bwMode="auto">
            <a:xfrm>
              <a:off x="4464" y="3504"/>
              <a:ext cx="384" cy="48"/>
            </a:xfrm>
            <a:custGeom>
              <a:avLst/>
              <a:gdLst>
                <a:gd name="T0" fmla="*/ 384 w 384"/>
                <a:gd name="T1" fmla="*/ 0 h 48"/>
                <a:gd name="T2" fmla="*/ 144 w 384"/>
                <a:gd name="T3" fmla="*/ 48 h 48"/>
                <a:gd name="T4" fmla="*/ 0 w 384"/>
                <a:gd name="T5" fmla="*/ 0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84" h="48">
                  <a:moveTo>
                    <a:pt x="384" y="0"/>
                  </a:moveTo>
                  <a:cubicBezTo>
                    <a:pt x="296" y="24"/>
                    <a:pt x="208" y="48"/>
                    <a:pt x="144" y="48"/>
                  </a:cubicBezTo>
                  <a:cubicBezTo>
                    <a:pt x="80" y="48"/>
                    <a:pt x="40" y="2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0" name="Freeform 65"/>
            <p:cNvSpPr/>
            <p:nvPr/>
          </p:nvSpPr>
          <p:spPr bwMode="auto">
            <a:xfrm>
              <a:off x="4416" y="3504"/>
              <a:ext cx="480" cy="144"/>
            </a:xfrm>
            <a:custGeom>
              <a:avLst/>
              <a:gdLst>
                <a:gd name="T0" fmla="*/ 48 w 480"/>
                <a:gd name="T1" fmla="*/ 0 h 144"/>
                <a:gd name="T2" fmla="*/ 48 w 480"/>
                <a:gd name="T3" fmla="*/ 96 h 144"/>
                <a:gd name="T4" fmla="*/ 336 w 480"/>
                <a:gd name="T5" fmla="*/ 96 h 144"/>
                <a:gd name="T6" fmla="*/ 480 w 480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80" h="144">
                  <a:moveTo>
                    <a:pt x="48" y="0"/>
                  </a:moveTo>
                  <a:cubicBezTo>
                    <a:pt x="24" y="40"/>
                    <a:pt x="0" y="80"/>
                    <a:pt x="48" y="96"/>
                  </a:cubicBezTo>
                  <a:cubicBezTo>
                    <a:pt x="96" y="112"/>
                    <a:pt x="264" y="88"/>
                    <a:pt x="336" y="96"/>
                  </a:cubicBezTo>
                  <a:cubicBezTo>
                    <a:pt x="408" y="104"/>
                    <a:pt x="444" y="124"/>
                    <a:pt x="480" y="144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1" name="Freeform 66"/>
            <p:cNvSpPr/>
            <p:nvPr/>
          </p:nvSpPr>
          <p:spPr bwMode="auto">
            <a:xfrm>
              <a:off x="3464" y="3792"/>
              <a:ext cx="1496" cy="144"/>
            </a:xfrm>
            <a:custGeom>
              <a:avLst/>
              <a:gdLst>
                <a:gd name="T0" fmla="*/ 1432 w 1496"/>
                <a:gd name="T1" fmla="*/ 0 h 144"/>
                <a:gd name="T2" fmla="*/ 1288 w 1496"/>
                <a:gd name="T3" fmla="*/ 48 h 144"/>
                <a:gd name="T4" fmla="*/ 184 w 1496"/>
                <a:gd name="T5" fmla="*/ 48 h 144"/>
                <a:gd name="T6" fmla="*/ 184 w 1496"/>
                <a:gd name="T7" fmla="*/ 144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96" h="144">
                  <a:moveTo>
                    <a:pt x="1432" y="0"/>
                  </a:moveTo>
                  <a:cubicBezTo>
                    <a:pt x="1464" y="20"/>
                    <a:pt x="1496" y="40"/>
                    <a:pt x="1288" y="48"/>
                  </a:cubicBezTo>
                  <a:cubicBezTo>
                    <a:pt x="1080" y="56"/>
                    <a:pt x="368" y="32"/>
                    <a:pt x="184" y="48"/>
                  </a:cubicBezTo>
                  <a:cubicBezTo>
                    <a:pt x="0" y="64"/>
                    <a:pt x="92" y="104"/>
                    <a:pt x="184" y="144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22" name="Freeform 67"/>
            <p:cNvSpPr/>
            <p:nvPr/>
          </p:nvSpPr>
          <p:spPr bwMode="auto">
            <a:xfrm>
              <a:off x="3744" y="3888"/>
              <a:ext cx="240" cy="48"/>
            </a:xfrm>
            <a:custGeom>
              <a:avLst/>
              <a:gdLst>
                <a:gd name="T0" fmla="*/ 0 w 240"/>
                <a:gd name="T1" fmla="*/ 48 h 48"/>
                <a:gd name="T2" fmla="*/ 144 w 240"/>
                <a:gd name="T3" fmla="*/ 0 h 48"/>
                <a:gd name="T4" fmla="*/ 240 w 240"/>
                <a:gd name="T5" fmla="*/ 48 h 4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48">
                  <a:moveTo>
                    <a:pt x="0" y="48"/>
                  </a:moveTo>
                  <a:cubicBezTo>
                    <a:pt x="52" y="24"/>
                    <a:pt x="104" y="0"/>
                    <a:pt x="144" y="0"/>
                  </a:cubicBezTo>
                  <a:cubicBezTo>
                    <a:pt x="184" y="0"/>
                    <a:pt x="212" y="24"/>
                    <a:pt x="240" y="48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0196" name="Text Box 68"/>
          <p:cNvSpPr txBox="1">
            <a:spLocks noChangeArrowheads="1"/>
          </p:cNvSpPr>
          <p:nvPr/>
        </p:nvSpPr>
        <p:spPr bwMode="auto">
          <a:xfrm>
            <a:off x="1676400" y="5105400"/>
            <a:ext cx="3276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/>
              <a:t>分配一个</a:t>
            </a:r>
            <a:r>
              <a:rPr lang="en-US" altLang="zh-CN" sz="2400"/>
              <a:t>(</a:t>
            </a:r>
            <a:r>
              <a:rPr lang="zh-CN" altLang="en-US" sz="2400"/>
              <a:t>或少量的</a:t>
            </a:r>
            <a:r>
              <a:rPr lang="en-US" altLang="zh-CN" sz="2400"/>
              <a:t>)</a:t>
            </a:r>
            <a:r>
              <a:rPr lang="zh-CN" altLang="en-US" sz="2400"/>
              <a:t>空闲盘块是可以高效工作，但分配多个则慢！</a:t>
            </a:r>
          </a:p>
        </p:txBody>
      </p:sp>
      <p:grpSp>
        <p:nvGrpSpPr>
          <p:cNvPr id="560241" name="Group 113"/>
          <p:cNvGrpSpPr/>
          <p:nvPr/>
        </p:nvGrpSpPr>
        <p:grpSpPr bwMode="auto">
          <a:xfrm>
            <a:off x="7010400" y="1905000"/>
            <a:ext cx="1752600" cy="1905000"/>
            <a:chOff x="4416" y="1200"/>
            <a:chExt cx="1104" cy="1200"/>
          </a:xfrm>
        </p:grpSpPr>
        <p:sp>
          <p:nvSpPr>
            <p:cNvPr id="18451" name="AutoShape 70"/>
            <p:cNvSpPr>
              <a:spLocks noChangeArrowheads="1"/>
            </p:cNvSpPr>
            <p:nvPr/>
          </p:nvSpPr>
          <p:spPr bwMode="auto">
            <a:xfrm>
              <a:off x="4416" y="1200"/>
              <a:ext cx="1104" cy="1200"/>
            </a:xfrm>
            <a:prstGeom prst="can">
              <a:avLst>
                <a:gd name="adj" fmla="val 11494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8452" name="Rectangle 71"/>
            <p:cNvSpPr>
              <a:spLocks noChangeArrowheads="1"/>
            </p:cNvSpPr>
            <p:nvPr/>
          </p:nvSpPr>
          <p:spPr bwMode="auto">
            <a:xfrm>
              <a:off x="4416" y="144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453" name="Rectangle 72"/>
            <p:cNvSpPr>
              <a:spLocks noChangeArrowheads="1"/>
            </p:cNvSpPr>
            <p:nvPr/>
          </p:nvSpPr>
          <p:spPr bwMode="auto">
            <a:xfrm>
              <a:off x="4674" y="144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8454" name="Rectangle 73"/>
            <p:cNvSpPr>
              <a:spLocks noChangeArrowheads="1"/>
            </p:cNvSpPr>
            <p:nvPr/>
          </p:nvSpPr>
          <p:spPr bwMode="auto">
            <a:xfrm>
              <a:off x="4931" y="144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8455" name="Rectangle 74"/>
            <p:cNvSpPr>
              <a:spLocks noChangeArrowheads="1"/>
            </p:cNvSpPr>
            <p:nvPr/>
          </p:nvSpPr>
          <p:spPr bwMode="auto">
            <a:xfrm>
              <a:off x="5189" y="144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8456" name="Rectangle 75"/>
            <p:cNvSpPr>
              <a:spLocks noChangeArrowheads="1"/>
            </p:cNvSpPr>
            <p:nvPr/>
          </p:nvSpPr>
          <p:spPr bwMode="auto">
            <a:xfrm>
              <a:off x="4416" y="168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8457" name="Rectangle 76"/>
            <p:cNvSpPr>
              <a:spLocks noChangeArrowheads="1"/>
            </p:cNvSpPr>
            <p:nvPr/>
          </p:nvSpPr>
          <p:spPr bwMode="auto">
            <a:xfrm>
              <a:off x="4674" y="168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8458" name="Rectangle 77"/>
            <p:cNvSpPr>
              <a:spLocks noChangeArrowheads="1"/>
            </p:cNvSpPr>
            <p:nvPr/>
          </p:nvSpPr>
          <p:spPr bwMode="auto">
            <a:xfrm>
              <a:off x="4931" y="168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18459" name="Rectangle 78"/>
            <p:cNvSpPr>
              <a:spLocks noChangeArrowheads="1"/>
            </p:cNvSpPr>
            <p:nvPr/>
          </p:nvSpPr>
          <p:spPr bwMode="auto">
            <a:xfrm>
              <a:off x="5189" y="168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8460" name="Rectangle 79"/>
            <p:cNvSpPr>
              <a:spLocks noChangeArrowheads="1"/>
            </p:cNvSpPr>
            <p:nvPr/>
          </p:nvSpPr>
          <p:spPr bwMode="auto">
            <a:xfrm>
              <a:off x="4416" y="192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18461" name="Rectangle 80"/>
            <p:cNvSpPr>
              <a:spLocks noChangeArrowheads="1"/>
            </p:cNvSpPr>
            <p:nvPr/>
          </p:nvSpPr>
          <p:spPr bwMode="auto">
            <a:xfrm>
              <a:off x="4674" y="192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8462" name="Rectangle 81"/>
            <p:cNvSpPr>
              <a:spLocks noChangeArrowheads="1"/>
            </p:cNvSpPr>
            <p:nvPr/>
          </p:nvSpPr>
          <p:spPr bwMode="auto">
            <a:xfrm>
              <a:off x="4931" y="192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8463" name="Rectangle 82"/>
            <p:cNvSpPr>
              <a:spLocks noChangeArrowheads="1"/>
            </p:cNvSpPr>
            <p:nvPr/>
          </p:nvSpPr>
          <p:spPr bwMode="auto">
            <a:xfrm>
              <a:off x="5189" y="192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8464" name="Rectangle 83"/>
            <p:cNvSpPr>
              <a:spLocks noChangeArrowheads="1"/>
            </p:cNvSpPr>
            <p:nvPr/>
          </p:nvSpPr>
          <p:spPr bwMode="auto">
            <a:xfrm>
              <a:off x="4416" y="216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8465" name="Rectangle 84"/>
            <p:cNvSpPr>
              <a:spLocks noChangeArrowheads="1"/>
            </p:cNvSpPr>
            <p:nvPr/>
          </p:nvSpPr>
          <p:spPr bwMode="auto">
            <a:xfrm>
              <a:off x="4674" y="216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8466" name="Rectangle 85"/>
            <p:cNvSpPr>
              <a:spLocks noChangeArrowheads="1"/>
            </p:cNvSpPr>
            <p:nvPr/>
          </p:nvSpPr>
          <p:spPr bwMode="auto">
            <a:xfrm>
              <a:off x="4931" y="2160"/>
              <a:ext cx="173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8467" name="Rectangle 86"/>
            <p:cNvSpPr>
              <a:spLocks noChangeArrowheads="1"/>
            </p:cNvSpPr>
            <p:nvPr/>
          </p:nvSpPr>
          <p:spPr bwMode="auto">
            <a:xfrm>
              <a:off x="5189" y="2160"/>
              <a:ext cx="172" cy="1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4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8468" name="Rectangle 87"/>
            <p:cNvSpPr>
              <a:spLocks noChangeArrowheads="1"/>
            </p:cNvSpPr>
            <p:nvPr/>
          </p:nvSpPr>
          <p:spPr bwMode="auto">
            <a:xfrm>
              <a:off x="4565" y="1440"/>
              <a:ext cx="120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69" name="Rectangle 88"/>
            <p:cNvSpPr>
              <a:spLocks noChangeArrowheads="1"/>
            </p:cNvSpPr>
            <p:nvPr/>
          </p:nvSpPr>
          <p:spPr bwMode="auto">
            <a:xfrm>
              <a:off x="4565" y="168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18470" name="Rectangle 89"/>
            <p:cNvSpPr>
              <a:spLocks noChangeArrowheads="1"/>
            </p:cNvSpPr>
            <p:nvPr/>
          </p:nvSpPr>
          <p:spPr bwMode="auto">
            <a:xfrm>
              <a:off x="4565" y="192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18471" name="Rectangle 90"/>
            <p:cNvSpPr>
              <a:spLocks noChangeArrowheads="1"/>
            </p:cNvSpPr>
            <p:nvPr/>
          </p:nvSpPr>
          <p:spPr bwMode="auto">
            <a:xfrm>
              <a:off x="4565" y="216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72" name="Rectangle 91"/>
            <p:cNvSpPr>
              <a:spLocks noChangeArrowheads="1"/>
            </p:cNvSpPr>
            <p:nvPr/>
          </p:nvSpPr>
          <p:spPr bwMode="auto">
            <a:xfrm>
              <a:off x="4834" y="144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73" name="Rectangle 92"/>
            <p:cNvSpPr>
              <a:spLocks noChangeArrowheads="1"/>
            </p:cNvSpPr>
            <p:nvPr/>
          </p:nvSpPr>
          <p:spPr bwMode="auto">
            <a:xfrm>
              <a:off x="4834" y="1680"/>
              <a:ext cx="119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18474" name="Rectangle 93"/>
            <p:cNvSpPr>
              <a:spLocks noChangeArrowheads="1"/>
            </p:cNvSpPr>
            <p:nvPr/>
          </p:nvSpPr>
          <p:spPr bwMode="auto">
            <a:xfrm>
              <a:off x="4834" y="1920"/>
              <a:ext cx="119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75" name="Rectangle 94"/>
            <p:cNvSpPr>
              <a:spLocks noChangeArrowheads="1"/>
            </p:cNvSpPr>
            <p:nvPr/>
          </p:nvSpPr>
          <p:spPr bwMode="auto">
            <a:xfrm>
              <a:off x="4834" y="216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76" name="Rectangle 95"/>
            <p:cNvSpPr>
              <a:spLocks noChangeArrowheads="1"/>
            </p:cNvSpPr>
            <p:nvPr/>
          </p:nvSpPr>
          <p:spPr bwMode="auto">
            <a:xfrm>
              <a:off x="5072" y="144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18477" name="Rectangle 96"/>
            <p:cNvSpPr>
              <a:spLocks noChangeArrowheads="1"/>
            </p:cNvSpPr>
            <p:nvPr/>
          </p:nvSpPr>
          <p:spPr bwMode="auto">
            <a:xfrm>
              <a:off x="5072" y="1680"/>
              <a:ext cx="120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78" name="Rectangle 97"/>
            <p:cNvSpPr>
              <a:spLocks noChangeArrowheads="1"/>
            </p:cNvSpPr>
            <p:nvPr/>
          </p:nvSpPr>
          <p:spPr bwMode="auto">
            <a:xfrm>
              <a:off x="5072" y="1920"/>
              <a:ext cx="120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79" name="Rectangle 98"/>
            <p:cNvSpPr>
              <a:spLocks noChangeArrowheads="1"/>
            </p:cNvSpPr>
            <p:nvPr/>
          </p:nvSpPr>
          <p:spPr bwMode="auto">
            <a:xfrm>
              <a:off x="5072" y="2160"/>
              <a:ext cx="120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18480" name="Rectangle 99"/>
            <p:cNvSpPr>
              <a:spLocks noChangeArrowheads="1"/>
            </p:cNvSpPr>
            <p:nvPr/>
          </p:nvSpPr>
          <p:spPr bwMode="auto">
            <a:xfrm>
              <a:off x="5341" y="1440"/>
              <a:ext cx="119" cy="12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  <p:sp>
          <p:nvSpPr>
            <p:cNvPr id="18481" name="Rectangle 100"/>
            <p:cNvSpPr>
              <a:spLocks noChangeArrowheads="1"/>
            </p:cNvSpPr>
            <p:nvPr/>
          </p:nvSpPr>
          <p:spPr bwMode="auto">
            <a:xfrm>
              <a:off x="5341" y="168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82" name="Rectangle 101"/>
            <p:cNvSpPr>
              <a:spLocks noChangeArrowheads="1"/>
            </p:cNvSpPr>
            <p:nvPr/>
          </p:nvSpPr>
          <p:spPr bwMode="auto">
            <a:xfrm>
              <a:off x="5341" y="1920"/>
              <a:ext cx="119" cy="120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8483" name="Rectangle 102"/>
            <p:cNvSpPr>
              <a:spLocks noChangeArrowheads="1"/>
            </p:cNvSpPr>
            <p:nvPr/>
          </p:nvSpPr>
          <p:spPr bwMode="auto">
            <a:xfrm>
              <a:off x="5328" y="2160"/>
              <a:ext cx="119" cy="12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400">
                <a:latin typeface="Times New Roman" panose="02020603050405020304" pitchFamily="18" charset="0"/>
              </a:endParaRPr>
            </a:p>
          </p:txBody>
        </p:sp>
      </p:grpSp>
      <p:sp>
        <p:nvSpPr>
          <p:cNvPr id="560237" name="Line 109"/>
          <p:cNvSpPr>
            <a:spLocks noChangeShapeType="1"/>
          </p:cNvSpPr>
          <p:nvPr/>
        </p:nvSpPr>
        <p:spPr bwMode="auto">
          <a:xfrm flipV="1">
            <a:off x="1766888" y="2362200"/>
            <a:ext cx="5562600" cy="838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238" name="Line 110"/>
          <p:cNvSpPr>
            <a:spLocks noChangeShapeType="1"/>
          </p:cNvSpPr>
          <p:nvPr/>
        </p:nvSpPr>
        <p:spPr bwMode="auto">
          <a:xfrm flipV="1">
            <a:off x="2619375" y="2743200"/>
            <a:ext cx="5181600" cy="4572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239" name="Line 111"/>
          <p:cNvSpPr>
            <a:spLocks noChangeShapeType="1"/>
          </p:cNvSpPr>
          <p:nvPr/>
        </p:nvSpPr>
        <p:spPr bwMode="auto">
          <a:xfrm>
            <a:off x="3976688" y="3214688"/>
            <a:ext cx="3810000" cy="3048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0240" name="Line 112"/>
          <p:cNvSpPr>
            <a:spLocks noChangeShapeType="1"/>
          </p:cNvSpPr>
          <p:nvPr/>
        </p:nvSpPr>
        <p:spPr bwMode="auto">
          <a:xfrm>
            <a:off x="4329113" y="3152775"/>
            <a:ext cx="4267200" cy="381000"/>
          </a:xfrm>
          <a:prstGeom prst="line">
            <a:avLst/>
          </a:prstGeom>
          <a:noFill/>
          <a:ln w="19050">
            <a:solidFill>
              <a:srgbClr val="0000FF"/>
            </a:solidFill>
            <a:round/>
            <a:headEnd type="oval" w="sm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0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0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6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0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0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6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0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60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60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60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560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60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60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560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0131" grpId="0"/>
      <p:bldP spid="560146" grpId="0"/>
      <p:bldP spid="560150" grpId="0"/>
      <p:bldP spid="560151" grpId="0"/>
      <p:bldP spid="560152" grpId="0"/>
      <p:bldP spid="560196" grpId="0"/>
      <p:bldP spid="560237" grpId="0" animBg="1"/>
      <p:bldP spid="560238" grpId="0" animBg="1"/>
      <p:bldP spid="560239" grpId="0" animBg="1"/>
      <p:bldP spid="56024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19459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Rectangle 4"/>
          <p:cNvSpPr>
            <a:spLocks noChangeArrowheads="1"/>
          </p:cNvSpPr>
          <p:nvPr/>
        </p:nvSpPr>
        <p:spPr bwMode="auto">
          <a:xfrm>
            <a:off x="76200" y="1676400"/>
            <a:ext cx="88392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可运转的和良好运转的文件系统</a:t>
            </a:r>
            <a:r>
              <a:rPr lang="en-US" altLang="zh-CN" sz="480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19400" y="3595528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高效、安全、可靠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良好运转的文件系统应该高效</a:t>
            </a:r>
          </a:p>
        </p:txBody>
      </p:sp>
      <p:graphicFrame>
        <p:nvGraphicFramePr>
          <p:cNvPr id="20483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2166620" imgH="2287270" progId="MS_ClipArt_Gallery.2">
                  <p:embed/>
                </p:oleObj>
              </mc:Choice>
              <mc:Fallback>
                <p:oleObj name="剪辑" r:id="rId2" imgW="2166620" imgH="228727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2180" name="Rectangle 4"/>
          <p:cNvSpPr>
            <a:spLocks noChangeArrowheads="1"/>
          </p:cNvSpPr>
          <p:nvPr/>
        </p:nvSpPr>
        <p:spPr bwMode="auto">
          <a:xfrm>
            <a:off x="612775" y="10668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相比</a:t>
            </a:r>
            <a:r>
              <a:rPr lang="en-US" altLang="zh-CN"/>
              <a:t>CPU</a:t>
            </a:r>
            <a:r>
              <a:rPr lang="zh-CN" altLang="en-US"/>
              <a:t>和内存，磁盘读写非常慢</a:t>
            </a:r>
            <a:r>
              <a:rPr lang="en-US" altLang="zh-CN"/>
              <a:t>!</a:t>
            </a:r>
          </a:p>
        </p:txBody>
      </p:sp>
      <p:grpSp>
        <p:nvGrpSpPr>
          <p:cNvPr id="562181" name="Group 5"/>
          <p:cNvGrpSpPr/>
          <p:nvPr/>
        </p:nvGrpSpPr>
        <p:grpSpPr bwMode="auto">
          <a:xfrm>
            <a:off x="1143000" y="1676400"/>
            <a:ext cx="7467600" cy="3886200"/>
            <a:chOff x="720" y="1056"/>
            <a:chExt cx="4704" cy="2448"/>
          </a:xfrm>
        </p:grpSpPr>
        <p:grpSp>
          <p:nvGrpSpPr>
            <p:cNvPr id="20490" name="Group 6"/>
            <p:cNvGrpSpPr/>
            <p:nvPr/>
          </p:nvGrpSpPr>
          <p:grpSpPr bwMode="auto">
            <a:xfrm>
              <a:off x="720" y="1152"/>
              <a:ext cx="2256" cy="2352"/>
              <a:chOff x="720" y="1440"/>
              <a:chExt cx="2352" cy="2736"/>
            </a:xfrm>
          </p:grpSpPr>
          <p:sp>
            <p:nvSpPr>
              <p:cNvPr id="20498" name="Rectangle 7"/>
              <p:cNvSpPr>
                <a:spLocks noChangeArrowheads="1"/>
              </p:cNvSpPr>
              <p:nvPr/>
            </p:nvSpPr>
            <p:spPr bwMode="auto">
              <a:xfrm>
                <a:off x="720" y="1440"/>
                <a:ext cx="2208" cy="273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66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2600"/>
              </a:p>
            </p:txBody>
          </p:sp>
          <p:sp>
            <p:nvSpPr>
              <p:cNvPr id="20499" name="Text Box 8"/>
              <p:cNvSpPr txBox="1">
                <a:spLocks noChangeArrowheads="1"/>
              </p:cNvSpPr>
              <p:nvPr/>
            </p:nvSpPr>
            <p:spPr bwMode="auto">
              <a:xfrm>
                <a:off x="768" y="1488"/>
                <a:ext cx="2304" cy="2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int main(int argc, char* argv[])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{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int  i , to, *fp, sum = 0;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to = atoi(argv[1]);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for(i=1; i&lt;=to; i++)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{  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     sum = sum + i;  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     </a:t>
                </a:r>
                <a:r>
                  <a:rPr lang="en-US" altLang="zh-CN" sz="1600" b="0">
                    <a:solidFill>
                      <a:srgbClr val="FF0000"/>
                    </a:solidFill>
                    <a:latin typeface="Tahoma" panose="020B0604030504040204" pitchFamily="34" charset="0"/>
                  </a:rPr>
                  <a:t>fprintf(fp,“%d”, sum);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      }</a:t>
                </a:r>
              </a:p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600" b="0">
                    <a:latin typeface="Tahoma" panose="020B0604030504040204" pitchFamily="34" charset="0"/>
                  </a:rPr>
                  <a:t>}</a:t>
                </a:r>
              </a:p>
            </p:txBody>
          </p:sp>
        </p:grpSp>
        <p:sp>
          <p:nvSpPr>
            <p:cNvPr id="20491" name="AutoShape 9"/>
            <p:cNvSpPr>
              <a:spLocks noChangeArrowheads="1"/>
            </p:cNvSpPr>
            <p:nvPr/>
          </p:nvSpPr>
          <p:spPr bwMode="auto">
            <a:xfrm>
              <a:off x="3024" y="1920"/>
              <a:ext cx="240" cy="48"/>
            </a:xfrm>
            <a:prstGeom prst="rightArrow">
              <a:avLst>
                <a:gd name="adj1" fmla="val 50000"/>
                <a:gd name="adj2" fmla="val 125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0492" name="Text Box 10"/>
            <p:cNvSpPr txBox="1">
              <a:spLocks noChangeArrowheads="1"/>
            </p:cNvSpPr>
            <p:nvPr/>
          </p:nvSpPr>
          <p:spPr bwMode="auto">
            <a:xfrm>
              <a:off x="3696" y="1056"/>
              <a:ext cx="1584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/>
                <a:t>fprintf</a:t>
              </a:r>
              <a:r>
                <a:rPr lang="zh-CN" altLang="en-US" sz="2000"/>
                <a:t>用一条其他计算语句代替</a:t>
              </a:r>
            </a:p>
          </p:txBody>
        </p:sp>
        <p:sp>
          <p:nvSpPr>
            <p:cNvPr id="20493" name="Text Box 11"/>
            <p:cNvSpPr txBox="1">
              <a:spLocks noChangeArrowheads="1"/>
            </p:cNvSpPr>
            <p:nvPr/>
          </p:nvSpPr>
          <p:spPr bwMode="auto">
            <a:xfrm>
              <a:off x="3648" y="2265"/>
              <a:ext cx="15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/>
                <a:t>用</a:t>
              </a:r>
              <a:r>
                <a:rPr lang="en-US" altLang="zh-CN" sz="2000"/>
                <a:t>fprintf</a:t>
              </a:r>
            </a:p>
          </p:txBody>
        </p:sp>
        <p:pic>
          <p:nvPicPr>
            <p:cNvPr id="20494" name="Picture 1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1488"/>
              <a:ext cx="1776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5" name="Text Box 13"/>
            <p:cNvSpPr txBox="1">
              <a:spLocks noChangeArrowheads="1"/>
            </p:cNvSpPr>
            <p:nvPr/>
          </p:nvSpPr>
          <p:spPr bwMode="auto">
            <a:xfrm>
              <a:off x="3696" y="1872"/>
              <a:ext cx="1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0.015/10</a:t>
              </a:r>
              <a:r>
                <a:rPr lang="en-US" altLang="zh-CN" sz="2400" baseline="30000">
                  <a:solidFill>
                    <a:srgbClr val="FF0000"/>
                  </a:solidFill>
                </a:rPr>
                <a:t>7</a:t>
              </a:r>
            </a:p>
          </p:txBody>
        </p:sp>
        <p:pic>
          <p:nvPicPr>
            <p:cNvPr id="20496" name="Picture 1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553"/>
              <a:ext cx="1776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497" name="Text Box 15"/>
            <p:cNvSpPr txBox="1">
              <a:spLocks noChangeArrowheads="1"/>
            </p:cNvSpPr>
            <p:nvPr/>
          </p:nvSpPr>
          <p:spPr bwMode="auto">
            <a:xfrm>
              <a:off x="3744" y="2985"/>
              <a:ext cx="15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0.859/10</a:t>
              </a:r>
              <a:r>
                <a:rPr lang="en-US" altLang="zh-CN" sz="2400" baseline="30000">
                  <a:solidFill>
                    <a:srgbClr val="FF0000"/>
                  </a:solidFill>
                </a:rPr>
                <a:t>3</a:t>
              </a:r>
            </a:p>
          </p:txBody>
        </p:sp>
      </p:grpSp>
      <p:sp>
        <p:nvSpPr>
          <p:cNvPr id="562192" name="Text Box 16"/>
          <p:cNvSpPr txBox="1">
            <a:spLocks noChangeArrowheads="1"/>
          </p:cNvSpPr>
          <p:nvPr/>
        </p:nvSpPr>
        <p:spPr bwMode="auto">
          <a:xfrm>
            <a:off x="3581400" y="5119688"/>
            <a:ext cx="2514600" cy="519112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/>
              <a:t>5.7</a:t>
            </a:r>
            <a:r>
              <a:rPr lang="en-US" altLang="zh-CN">
                <a:sym typeface="Symbol" panose="05050102010706020507" pitchFamily="18" charset="2"/>
              </a:rPr>
              <a:t></a:t>
            </a:r>
            <a:r>
              <a:rPr lang="en-US" altLang="zh-CN"/>
              <a:t>10</a:t>
            </a:r>
            <a:r>
              <a:rPr lang="en-US" altLang="zh-CN" baseline="30000"/>
              <a:t>5 </a:t>
            </a:r>
            <a:r>
              <a:rPr lang="en-US" altLang="zh-CN"/>
              <a:t>: 1</a:t>
            </a:r>
          </a:p>
        </p:txBody>
      </p:sp>
      <p:grpSp>
        <p:nvGrpSpPr>
          <p:cNvPr id="562193" name="Group 17"/>
          <p:cNvGrpSpPr/>
          <p:nvPr/>
        </p:nvGrpSpPr>
        <p:grpSpPr bwMode="auto">
          <a:xfrm>
            <a:off x="1524000" y="5486400"/>
            <a:ext cx="6400800" cy="1238250"/>
            <a:chOff x="960" y="3456"/>
            <a:chExt cx="4032" cy="780"/>
          </a:xfrm>
        </p:grpSpPr>
        <p:sp>
          <p:nvSpPr>
            <p:cNvPr id="20488" name="Text Box 18"/>
            <p:cNvSpPr txBox="1">
              <a:spLocks noChangeArrowheads="1"/>
            </p:cNvSpPr>
            <p:nvPr/>
          </p:nvSpPr>
          <p:spPr bwMode="auto">
            <a:xfrm>
              <a:off x="960" y="3648"/>
              <a:ext cx="3552" cy="518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解决速度差异问题的基本手段是</a:t>
              </a:r>
              <a:r>
                <a:rPr lang="en-US" altLang="zh-CN" sz="2400">
                  <a:solidFill>
                    <a:schemeClr val="accent2"/>
                  </a:solidFill>
                </a:rPr>
                <a:t>?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</a:rPr>
                <a:t>引入缓存</a:t>
              </a:r>
              <a:r>
                <a:rPr lang="en-US" altLang="zh-CN" sz="2400">
                  <a:solidFill>
                    <a:schemeClr val="accent2"/>
                  </a:solidFill>
                </a:rPr>
                <a:t>!(</a:t>
              </a:r>
              <a:r>
                <a:rPr lang="zh-CN" altLang="en-US" sz="2400">
                  <a:solidFill>
                    <a:schemeClr val="accent2"/>
                  </a:solidFill>
                </a:rPr>
                <a:t>因为局部性</a:t>
              </a:r>
              <a:r>
                <a:rPr lang="en-US" altLang="zh-CN" sz="2400">
                  <a:solidFill>
                    <a:schemeClr val="accent2"/>
                  </a:solidFill>
                </a:rPr>
                <a:t>)</a:t>
              </a:r>
              <a:endParaRPr lang="en-US" altLang="zh-CN" sz="2400">
                <a:solidFill>
                  <a:srgbClr val="FF0000"/>
                </a:solidFill>
              </a:endParaRPr>
            </a:p>
          </p:txBody>
        </p:sp>
        <p:pic>
          <p:nvPicPr>
            <p:cNvPr id="20489" name="Picture 19" descr="j030125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3456"/>
              <a:ext cx="912" cy="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2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2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62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2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0" grpId="0" build="p"/>
      <p:bldP spid="5621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磁盘缓存</a:t>
            </a:r>
          </a:p>
        </p:txBody>
      </p:sp>
      <p:sp>
        <p:nvSpPr>
          <p:cNvPr id="563203" name="Rectangle 3"/>
          <p:cNvSpPr>
            <a:spLocks noChangeArrowheads="1"/>
          </p:cNvSpPr>
          <p:nvPr/>
        </p:nvSpPr>
        <p:spPr bwMode="auto">
          <a:xfrm>
            <a:off x="612775" y="10398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内存中缓存</a:t>
            </a:r>
            <a:r>
              <a:rPr lang="zh-CN" altLang="en-US"/>
              <a:t>磁盘上的部分</a:t>
            </a:r>
            <a:r>
              <a:rPr lang="en-US" altLang="zh-CN"/>
              <a:t>(</a:t>
            </a:r>
            <a:r>
              <a:rPr lang="zh-CN" altLang="en-US"/>
              <a:t>很少部分</a:t>
            </a:r>
            <a:r>
              <a:rPr lang="en-US" altLang="zh-CN"/>
              <a:t>)</a:t>
            </a:r>
            <a:r>
              <a:rPr lang="zh-CN" altLang="en-US"/>
              <a:t>盘块</a:t>
            </a:r>
          </a:p>
        </p:txBody>
      </p:sp>
      <p:grpSp>
        <p:nvGrpSpPr>
          <p:cNvPr id="563204" name="Group 4"/>
          <p:cNvGrpSpPr/>
          <p:nvPr/>
        </p:nvGrpSpPr>
        <p:grpSpPr bwMode="auto">
          <a:xfrm>
            <a:off x="1371600" y="1828800"/>
            <a:ext cx="2895600" cy="609600"/>
            <a:chOff x="864" y="1344"/>
            <a:chExt cx="1824" cy="384"/>
          </a:xfrm>
        </p:grpSpPr>
        <p:sp>
          <p:nvSpPr>
            <p:cNvPr id="21534" name="Rectangle 5"/>
            <p:cNvSpPr>
              <a:spLocks noChangeArrowheads="1"/>
            </p:cNvSpPr>
            <p:nvPr/>
          </p:nvSpPr>
          <p:spPr bwMode="auto">
            <a:xfrm>
              <a:off x="864" y="1344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5" name="Text Box 6"/>
            <p:cNvSpPr txBox="1">
              <a:spLocks noChangeArrowheads="1"/>
            </p:cNvSpPr>
            <p:nvPr/>
          </p:nvSpPr>
          <p:spPr bwMode="auto">
            <a:xfrm>
              <a:off x="1008" y="1392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Read()</a:t>
              </a:r>
              <a:r>
                <a:rPr lang="zh-CN" altLang="en-US" sz="2400"/>
                <a:t>和</a:t>
              </a:r>
              <a:r>
                <a:rPr lang="en-US" altLang="zh-CN" sz="2400"/>
                <a:t>Write()</a:t>
              </a:r>
            </a:p>
          </p:txBody>
        </p:sp>
      </p:grpSp>
      <p:grpSp>
        <p:nvGrpSpPr>
          <p:cNvPr id="563207" name="Group 7"/>
          <p:cNvGrpSpPr/>
          <p:nvPr/>
        </p:nvGrpSpPr>
        <p:grpSpPr bwMode="auto">
          <a:xfrm>
            <a:off x="1676400" y="2971800"/>
            <a:ext cx="2093913" cy="609600"/>
            <a:chOff x="1056" y="2064"/>
            <a:chExt cx="1319" cy="384"/>
          </a:xfrm>
        </p:grpSpPr>
        <p:sp>
          <p:nvSpPr>
            <p:cNvPr id="21532" name="Rectangle 8"/>
            <p:cNvSpPr>
              <a:spLocks noChangeArrowheads="1"/>
            </p:cNvSpPr>
            <p:nvPr/>
          </p:nvSpPr>
          <p:spPr bwMode="auto">
            <a:xfrm>
              <a:off x="1056" y="2064"/>
              <a:ext cx="1319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3" name="Text Box 9"/>
            <p:cNvSpPr txBox="1">
              <a:spLocks noChangeArrowheads="1"/>
            </p:cNvSpPr>
            <p:nvPr/>
          </p:nvSpPr>
          <p:spPr bwMode="auto">
            <a:xfrm>
              <a:off x="1104" y="2112"/>
              <a:ext cx="124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</a:rPr>
                <a:t>RAM</a:t>
              </a:r>
              <a:r>
                <a:rPr lang="zh-CN" altLang="en-US" sz="2000" dirty="0">
                  <a:solidFill>
                    <a:srgbClr val="FF0000"/>
                  </a:solidFill>
                </a:rPr>
                <a:t>磁盘缓存</a:t>
              </a:r>
            </a:p>
          </p:txBody>
        </p:sp>
      </p:grpSp>
      <p:sp>
        <p:nvSpPr>
          <p:cNvPr id="563210" name="Line 10"/>
          <p:cNvSpPr>
            <a:spLocks noChangeShapeType="1"/>
          </p:cNvSpPr>
          <p:nvPr/>
        </p:nvSpPr>
        <p:spPr bwMode="auto">
          <a:xfrm>
            <a:off x="2743200" y="24384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1" name="Text Box 11"/>
          <p:cNvSpPr txBox="1">
            <a:spLocks noChangeArrowheads="1"/>
          </p:cNvSpPr>
          <p:nvPr/>
        </p:nvSpPr>
        <p:spPr bwMode="auto">
          <a:xfrm>
            <a:off x="2806700" y="2463800"/>
            <a:ext cx="2146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(1)</a:t>
            </a:r>
            <a:r>
              <a:rPr lang="zh-CN" altLang="en-US" sz="2000"/>
              <a:t>首先访问缓存</a:t>
            </a:r>
          </a:p>
        </p:txBody>
      </p:sp>
      <p:grpSp>
        <p:nvGrpSpPr>
          <p:cNvPr id="563212" name="Group 12"/>
          <p:cNvGrpSpPr/>
          <p:nvPr/>
        </p:nvGrpSpPr>
        <p:grpSpPr bwMode="auto">
          <a:xfrm>
            <a:off x="1676400" y="4038600"/>
            <a:ext cx="2095500" cy="1219200"/>
            <a:chOff x="1056" y="2736"/>
            <a:chExt cx="1320" cy="768"/>
          </a:xfrm>
        </p:grpSpPr>
        <p:sp>
          <p:nvSpPr>
            <p:cNvPr id="21528" name="Rectangle 13"/>
            <p:cNvSpPr>
              <a:spLocks noChangeArrowheads="1"/>
            </p:cNvSpPr>
            <p:nvPr/>
          </p:nvSpPr>
          <p:spPr bwMode="auto">
            <a:xfrm>
              <a:off x="1057" y="2736"/>
              <a:ext cx="1319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29" name="Text Box 14"/>
            <p:cNvSpPr txBox="1">
              <a:spLocks noChangeArrowheads="1"/>
            </p:cNvSpPr>
            <p:nvPr/>
          </p:nvSpPr>
          <p:spPr bwMode="auto">
            <a:xfrm>
              <a:off x="1105" y="2784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文件系统</a:t>
              </a:r>
            </a:p>
          </p:txBody>
        </p:sp>
        <p:sp>
          <p:nvSpPr>
            <p:cNvPr id="21530" name="Rectangle 15"/>
            <p:cNvSpPr>
              <a:spLocks noChangeArrowheads="1"/>
            </p:cNvSpPr>
            <p:nvPr/>
          </p:nvSpPr>
          <p:spPr bwMode="auto">
            <a:xfrm>
              <a:off x="1056" y="3120"/>
              <a:ext cx="1320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1" name="Text Box 16"/>
            <p:cNvSpPr txBox="1">
              <a:spLocks noChangeArrowheads="1"/>
            </p:cNvSpPr>
            <p:nvPr/>
          </p:nvSpPr>
          <p:spPr bwMode="auto">
            <a:xfrm>
              <a:off x="1136" y="3160"/>
              <a:ext cx="11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</a:t>
              </a:r>
            </a:p>
          </p:txBody>
        </p:sp>
      </p:grpSp>
      <p:sp>
        <p:nvSpPr>
          <p:cNvPr id="563217" name="Freeform 17"/>
          <p:cNvSpPr/>
          <p:nvPr/>
        </p:nvSpPr>
        <p:spPr bwMode="auto">
          <a:xfrm>
            <a:off x="1168400" y="2438400"/>
            <a:ext cx="1638300" cy="1600200"/>
          </a:xfrm>
          <a:custGeom>
            <a:avLst/>
            <a:gdLst>
              <a:gd name="T0" fmla="*/ 2147483647 w 1032"/>
              <a:gd name="T1" fmla="*/ 0 h 1008"/>
              <a:gd name="T2" fmla="*/ 2147483647 w 1032"/>
              <a:gd name="T3" fmla="*/ 2147483647 h 1008"/>
              <a:gd name="T4" fmla="*/ 2147483647 w 1032"/>
              <a:gd name="T5" fmla="*/ 2147483647 h 1008"/>
              <a:gd name="T6" fmla="*/ 2147483647 w 1032"/>
              <a:gd name="T7" fmla="*/ 2147483647 h 1008"/>
              <a:gd name="T8" fmla="*/ 2147483647 w 1032"/>
              <a:gd name="T9" fmla="*/ 2147483647 h 1008"/>
              <a:gd name="T10" fmla="*/ 2147483647 w 1032"/>
              <a:gd name="T11" fmla="*/ 2147483647 h 1008"/>
              <a:gd name="T12" fmla="*/ 2147483647 w 1032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32" h="1008">
                <a:moveTo>
                  <a:pt x="704" y="0"/>
                </a:moveTo>
                <a:cubicBezTo>
                  <a:pt x="708" y="52"/>
                  <a:pt x="712" y="104"/>
                  <a:pt x="704" y="144"/>
                </a:cubicBezTo>
                <a:cubicBezTo>
                  <a:pt x="696" y="184"/>
                  <a:pt x="760" y="208"/>
                  <a:pt x="656" y="240"/>
                </a:cubicBezTo>
                <a:cubicBezTo>
                  <a:pt x="552" y="272"/>
                  <a:pt x="160" y="240"/>
                  <a:pt x="80" y="336"/>
                </a:cubicBezTo>
                <a:cubicBezTo>
                  <a:pt x="0" y="432"/>
                  <a:pt x="40" y="728"/>
                  <a:pt x="176" y="816"/>
                </a:cubicBezTo>
                <a:cubicBezTo>
                  <a:pt x="312" y="904"/>
                  <a:pt x="760" y="832"/>
                  <a:pt x="896" y="864"/>
                </a:cubicBezTo>
                <a:cubicBezTo>
                  <a:pt x="1032" y="896"/>
                  <a:pt x="1012" y="952"/>
                  <a:pt x="992" y="1008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8" name="Text Box 18"/>
          <p:cNvSpPr txBox="1">
            <a:spLocks noChangeArrowheads="1"/>
          </p:cNvSpPr>
          <p:nvPr/>
        </p:nvSpPr>
        <p:spPr bwMode="auto">
          <a:xfrm>
            <a:off x="0" y="3810000"/>
            <a:ext cx="182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(2)</a:t>
            </a:r>
            <a:r>
              <a:rPr lang="zh-CN" altLang="en-US" sz="2000"/>
              <a:t>不在缓存就访问文件系统</a:t>
            </a:r>
          </a:p>
        </p:txBody>
      </p:sp>
      <p:sp>
        <p:nvSpPr>
          <p:cNvPr id="563219" name="Line 19"/>
          <p:cNvSpPr>
            <a:spLocks noChangeShapeType="1"/>
          </p:cNvSpPr>
          <p:nvPr/>
        </p:nvSpPr>
        <p:spPr bwMode="auto">
          <a:xfrm>
            <a:off x="3581400" y="35814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20" name="Text Box 20"/>
          <p:cNvSpPr txBox="1">
            <a:spLocks noChangeArrowheads="1"/>
          </p:cNvSpPr>
          <p:nvPr/>
        </p:nvSpPr>
        <p:spPr bwMode="auto">
          <a:xfrm>
            <a:off x="3733800" y="3581400"/>
            <a:ext cx="21463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(3)</a:t>
            </a:r>
            <a:r>
              <a:rPr lang="zh-CN" altLang="en-US" sz="2000" dirty="0"/>
              <a:t>同时将这些盘块放入缓存，加速将来访问</a:t>
            </a:r>
          </a:p>
        </p:txBody>
      </p:sp>
      <p:sp>
        <p:nvSpPr>
          <p:cNvPr id="563221" name="AutoShape 21"/>
          <p:cNvSpPr>
            <a:spLocks noChangeArrowheads="1"/>
          </p:cNvSpPr>
          <p:nvPr/>
        </p:nvSpPr>
        <p:spPr bwMode="auto">
          <a:xfrm rot="10800000">
            <a:off x="5105400" y="1676400"/>
            <a:ext cx="3048000" cy="1676400"/>
          </a:xfrm>
          <a:prstGeom prst="wedgeRoundRectCallout">
            <a:avLst>
              <a:gd name="adj1" fmla="val 43750"/>
              <a:gd name="adj2" fmla="val -6742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非常熟悉的过程</a:t>
            </a:r>
            <a:r>
              <a:rPr lang="en-US" altLang="zh-CN" sz="2400">
                <a:sym typeface="Symbol" panose="05050102010706020507" pitchFamily="18" charset="2"/>
              </a:rPr>
              <a:t>?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anose="05050102010706020507" pitchFamily="18" charset="2"/>
              </a:rPr>
              <a:t>TLB</a:t>
            </a:r>
            <a:r>
              <a:rPr lang="zh-CN" altLang="en-US" sz="2400">
                <a:sym typeface="Symbol" panose="05050102010706020507" pitchFamily="18" charset="2"/>
              </a:rPr>
              <a:t>、虚拟内存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具有局部性性质才有意义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3222" name="Group 22"/>
          <p:cNvGrpSpPr/>
          <p:nvPr/>
        </p:nvGrpSpPr>
        <p:grpSpPr bwMode="auto">
          <a:xfrm>
            <a:off x="3962400" y="5029205"/>
            <a:ext cx="5181600" cy="471488"/>
            <a:chOff x="2496" y="3106"/>
            <a:chExt cx="3264" cy="297"/>
          </a:xfrm>
        </p:grpSpPr>
        <p:sp>
          <p:nvSpPr>
            <p:cNvPr id="21526" name="Rectangle 23"/>
            <p:cNvSpPr>
              <a:spLocks noChangeArrowheads="1"/>
            </p:cNvSpPr>
            <p:nvPr/>
          </p:nvSpPr>
          <p:spPr bwMode="auto">
            <a:xfrm>
              <a:off x="2496" y="3106"/>
              <a:ext cx="3264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/>
                <a:t>空闲磁盘缓存用完怎么办</a:t>
              </a:r>
              <a:r>
                <a:rPr lang="en-US" altLang="zh-CN" sz="2000" dirty="0"/>
                <a:t>?</a:t>
              </a:r>
              <a:r>
                <a:rPr lang="en-US" altLang="zh-CN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LRU</a:t>
              </a:r>
              <a:endParaRPr lang="en-US" altLang="zh-CN" sz="2000" dirty="0">
                <a:solidFill>
                  <a:srgbClr val="FF0000"/>
                </a:solidFill>
              </a:endParaRPr>
            </a:p>
          </p:txBody>
        </p:sp>
        <p:pic>
          <p:nvPicPr>
            <p:cNvPr id="21527" name="Picture 24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3962400" y="5548313"/>
            <a:ext cx="4914900" cy="1384300"/>
            <a:chOff x="5363812" y="5753100"/>
            <a:chExt cx="4571580" cy="1384300"/>
          </a:xfrm>
        </p:grpSpPr>
        <p:sp>
          <p:nvSpPr>
            <p:cNvPr id="21524" name="Rectangle 26"/>
            <p:cNvSpPr>
              <a:spLocks noChangeArrowheads="1"/>
            </p:cNvSpPr>
            <p:nvPr/>
          </p:nvSpPr>
          <p:spPr bwMode="auto">
            <a:xfrm>
              <a:off x="5363812" y="5753100"/>
              <a:ext cx="4571580" cy="138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000" dirty="0"/>
                <a:t>改写后的文件盘块怎么办</a:t>
              </a:r>
              <a:r>
                <a:rPr lang="en-US" altLang="zh-CN" sz="2000" dirty="0"/>
                <a:t>?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000" dirty="0"/>
                <a:t>延迟写，直接写（缓存和磁盘都写）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</a:rPr>
                <a:t>Delayed Write or Write Through</a:t>
              </a:r>
            </a:p>
          </p:txBody>
        </p:sp>
        <p:pic>
          <p:nvPicPr>
            <p:cNvPr id="21525" name="Picture 27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309" y="5903912"/>
              <a:ext cx="191691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28" name="AutoShape 28"/>
          <p:cNvSpPr>
            <a:spLocks noChangeArrowheads="1"/>
          </p:cNvSpPr>
          <p:nvPr/>
        </p:nvSpPr>
        <p:spPr bwMode="auto">
          <a:xfrm rot="10800000">
            <a:off x="1676400" y="5638800"/>
            <a:ext cx="2133600" cy="914400"/>
          </a:xfrm>
          <a:prstGeom prst="wedgeRoundRectCallout">
            <a:avLst>
              <a:gd name="adj1" fmla="val -63171"/>
              <a:gd name="adj2" fmla="val 7603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等等</a:t>
            </a:r>
            <a:r>
              <a:rPr lang="en-US" altLang="zh-CN" sz="2400">
                <a:sym typeface="Symbol" panose="05050102010706020507" pitchFamily="18" charset="2"/>
              </a:rPr>
              <a:t>…</a:t>
            </a:r>
            <a:r>
              <a:rPr lang="zh-CN" altLang="en-US" sz="2400">
                <a:sym typeface="Symbol" panose="05050102010706020507" pitchFamily="18" charset="2"/>
              </a:rPr>
              <a:t>还有许多细节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3229" name="Group 29"/>
          <p:cNvGrpSpPr/>
          <p:nvPr/>
        </p:nvGrpSpPr>
        <p:grpSpPr bwMode="auto">
          <a:xfrm>
            <a:off x="3962400" y="4557718"/>
            <a:ext cx="5181600" cy="471488"/>
            <a:chOff x="2496" y="3141"/>
            <a:chExt cx="3264" cy="297"/>
          </a:xfrm>
        </p:grpSpPr>
        <p:sp>
          <p:nvSpPr>
            <p:cNvPr id="21522" name="Rectangle 30"/>
            <p:cNvSpPr>
              <a:spLocks noChangeArrowheads="1"/>
            </p:cNvSpPr>
            <p:nvPr/>
          </p:nvSpPr>
          <p:spPr bwMode="auto">
            <a:xfrm>
              <a:off x="2496" y="3141"/>
              <a:ext cx="3264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/>
                <a:t>缓存池怎么组织</a:t>
              </a:r>
              <a:r>
                <a:rPr lang="en-US" altLang="zh-CN" sz="2000" dirty="0"/>
                <a:t>?</a:t>
              </a:r>
              <a:r>
                <a:rPr lang="en-US" altLang="zh-CN" sz="2000" dirty="0">
                  <a:solidFill>
                    <a:srgbClr val="FF0000"/>
                  </a:solidFill>
                </a:rPr>
                <a:t>  Hashing</a:t>
              </a:r>
            </a:p>
          </p:txBody>
        </p:sp>
        <p:pic>
          <p:nvPicPr>
            <p:cNvPr id="21523" name="Picture 3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6166945" y="3617749"/>
            <a:ext cx="2603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Linux</a:t>
            </a:r>
            <a:r>
              <a:rPr lang="zh-CN" altLang="en-US" sz="2000" dirty="0"/>
              <a:t>中的</a:t>
            </a:r>
            <a:r>
              <a:rPr lang="en-US" altLang="zh-CN" sz="2000" dirty="0"/>
              <a:t>sync</a:t>
            </a:r>
            <a:r>
              <a:rPr lang="zh-CN" altLang="en-US" sz="2000" dirty="0"/>
              <a:t>命令</a:t>
            </a: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2200" y="4038600"/>
            <a:ext cx="381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/>
              <a:t>用于强制将修改的文件内容立刻写入磁盘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40B5A7-ED24-7762-8795-86E06270C6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356A66-F737-2138-C9C9-50A2A3E910D4}"/>
              </a:ext>
            </a:extLst>
          </p:cNvPr>
          <p:cNvSpPr txBox="1"/>
          <p:nvPr/>
        </p:nvSpPr>
        <p:spPr>
          <a:xfrm>
            <a:off x="2514600" y="276268"/>
            <a:ext cx="61577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延迟写是指把要写的电脑数据先都放到内存里，等积累多了再一次性写到硬盘，降低对硬盘的读写损耗。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6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6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6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3" grpId="0" build="p"/>
      <p:bldP spid="563210" grpId="0" animBg="1"/>
      <p:bldP spid="563211" grpId="0"/>
      <p:bldP spid="563217" grpId="0" animBg="1"/>
      <p:bldP spid="563217" grpId="1" animBg="1"/>
      <p:bldP spid="563217" grpId="2" animBg="1"/>
      <p:bldP spid="563218" grpId="0"/>
      <p:bldP spid="563219" grpId="0" animBg="1"/>
      <p:bldP spid="563220" grpId="0"/>
      <p:bldP spid="563221" grpId="0" animBg="1"/>
      <p:bldP spid="563228" grpId="0" animBg="1"/>
      <p:bldP spid="33" grpId="0"/>
      <p:bldP spid="3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磁盘缓存</a:t>
            </a:r>
          </a:p>
        </p:txBody>
      </p:sp>
      <p:sp>
        <p:nvSpPr>
          <p:cNvPr id="563203" name="Rectangle 3"/>
          <p:cNvSpPr>
            <a:spLocks noChangeArrowheads="1"/>
          </p:cNvSpPr>
          <p:nvPr/>
        </p:nvSpPr>
        <p:spPr bwMode="auto">
          <a:xfrm>
            <a:off x="612775" y="10398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在</a:t>
            </a:r>
            <a:r>
              <a:rPr lang="zh-CN" altLang="en-US">
                <a:solidFill>
                  <a:srgbClr val="FF0000"/>
                </a:solidFill>
              </a:rPr>
              <a:t>内存中缓存</a:t>
            </a:r>
            <a:r>
              <a:rPr lang="zh-CN" altLang="en-US"/>
              <a:t>磁盘上的部分</a:t>
            </a:r>
            <a:r>
              <a:rPr lang="en-US" altLang="zh-CN"/>
              <a:t>(</a:t>
            </a:r>
            <a:r>
              <a:rPr lang="zh-CN" altLang="en-US"/>
              <a:t>很少部分</a:t>
            </a:r>
            <a:r>
              <a:rPr lang="en-US" altLang="zh-CN"/>
              <a:t>)</a:t>
            </a:r>
            <a:r>
              <a:rPr lang="zh-CN" altLang="en-US"/>
              <a:t>盘块</a:t>
            </a:r>
          </a:p>
        </p:txBody>
      </p:sp>
      <p:grpSp>
        <p:nvGrpSpPr>
          <p:cNvPr id="563204" name="Group 4"/>
          <p:cNvGrpSpPr/>
          <p:nvPr/>
        </p:nvGrpSpPr>
        <p:grpSpPr bwMode="auto">
          <a:xfrm>
            <a:off x="1371600" y="1828800"/>
            <a:ext cx="2895600" cy="609600"/>
            <a:chOff x="864" y="1344"/>
            <a:chExt cx="1824" cy="384"/>
          </a:xfrm>
        </p:grpSpPr>
        <p:sp>
          <p:nvSpPr>
            <p:cNvPr id="21534" name="Rectangle 5"/>
            <p:cNvSpPr>
              <a:spLocks noChangeArrowheads="1"/>
            </p:cNvSpPr>
            <p:nvPr/>
          </p:nvSpPr>
          <p:spPr bwMode="auto">
            <a:xfrm>
              <a:off x="864" y="1344"/>
              <a:ext cx="1776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5" name="Text Box 6"/>
            <p:cNvSpPr txBox="1">
              <a:spLocks noChangeArrowheads="1"/>
            </p:cNvSpPr>
            <p:nvPr/>
          </p:nvSpPr>
          <p:spPr bwMode="auto">
            <a:xfrm>
              <a:off x="1008" y="1392"/>
              <a:ext cx="16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Read()</a:t>
              </a:r>
              <a:r>
                <a:rPr lang="zh-CN" altLang="en-US" sz="2400"/>
                <a:t>和</a:t>
              </a:r>
              <a:r>
                <a:rPr lang="en-US" altLang="zh-CN" sz="2400"/>
                <a:t>Write()</a:t>
              </a:r>
            </a:p>
          </p:txBody>
        </p:sp>
      </p:grpSp>
      <p:grpSp>
        <p:nvGrpSpPr>
          <p:cNvPr id="563207" name="Group 7"/>
          <p:cNvGrpSpPr/>
          <p:nvPr/>
        </p:nvGrpSpPr>
        <p:grpSpPr bwMode="auto">
          <a:xfrm>
            <a:off x="1676400" y="2971800"/>
            <a:ext cx="2093913" cy="609600"/>
            <a:chOff x="1056" y="2064"/>
            <a:chExt cx="1319" cy="384"/>
          </a:xfrm>
        </p:grpSpPr>
        <p:sp>
          <p:nvSpPr>
            <p:cNvPr id="21532" name="Rectangle 8"/>
            <p:cNvSpPr>
              <a:spLocks noChangeArrowheads="1"/>
            </p:cNvSpPr>
            <p:nvPr/>
          </p:nvSpPr>
          <p:spPr bwMode="auto">
            <a:xfrm>
              <a:off x="1056" y="2064"/>
              <a:ext cx="1319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3" name="Text Box 9"/>
            <p:cNvSpPr txBox="1">
              <a:spLocks noChangeArrowheads="1"/>
            </p:cNvSpPr>
            <p:nvPr/>
          </p:nvSpPr>
          <p:spPr bwMode="auto">
            <a:xfrm>
              <a:off x="1104" y="2112"/>
              <a:ext cx="1248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</a:rPr>
                <a:t>RAM</a:t>
              </a:r>
              <a:r>
                <a:rPr lang="zh-CN" altLang="en-US" sz="2000" dirty="0">
                  <a:solidFill>
                    <a:srgbClr val="FF0000"/>
                  </a:solidFill>
                </a:rPr>
                <a:t>磁盘缓存</a:t>
              </a:r>
            </a:p>
          </p:txBody>
        </p:sp>
      </p:grpSp>
      <p:sp>
        <p:nvSpPr>
          <p:cNvPr id="563210" name="Line 10"/>
          <p:cNvSpPr>
            <a:spLocks noChangeShapeType="1"/>
          </p:cNvSpPr>
          <p:nvPr/>
        </p:nvSpPr>
        <p:spPr bwMode="auto">
          <a:xfrm>
            <a:off x="2743200" y="2438400"/>
            <a:ext cx="0" cy="533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1" name="Text Box 11"/>
          <p:cNvSpPr txBox="1">
            <a:spLocks noChangeArrowheads="1"/>
          </p:cNvSpPr>
          <p:nvPr/>
        </p:nvSpPr>
        <p:spPr bwMode="auto">
          <a:xfrm>
            <a:off x="2806700" y="2463800"/>
            <a:ext cx="21463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(1)</a:t>
            </a:r>
            <a:r>
              <a:rPr lang="zh-CN" altLang="en-US" sz="2000"/>
              <a:t>首先访问缓存</a:t>
            </a:r>
          </a:p>
        </p:txBody>
      </p:sp>
      <p:grpSp>
        <p:nvGrpSpPr>
          <p:cNvPr id="563212" name="Group 12"/>
          <p:cNvGrpSpPr/>
          <p:nvPr/>
        </p:nvGrpSpPr>
        <p:grpSpPr bwMode="auto">
          <a:xfrm>
            <a:off x="1676400" y="4038600"/>
            <a:ext cx="2095500" cy="1219200"/>
            <a:chOff x="1056" y="2736"/>
            <a:chExt cx="1320" cy="768"/>
          </a:xfrm>
        </p:grpSpPr>
        <p:sp>
          <p:nvSpPr>
            <p:cNvPr id="21528" name="Rectangle 13"/>
            <p:cNvSpPr>
              <a:spLocks noChangeArrowheads="1"/>
            </p:cNvSpPr>
            <p:nvPr/>
          </p:nvSpPr>
          <p:spPr bwMode="auto">
            <a:xfrm>
              <a:off x="1057" y="2736"/>
              <a:ext cx="1319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29" name="Text Box 14"/>
            <p:cNvSpPr txBox="1">
              <a:spLocks noChangeArrowheads="1"/>
            </p:cNvSpPr>
            <p:nvPr/>
          </p:nvSpPr>
          <p:spPr bwMode="auto">
            <a:xfrm>
              <a:off x="1105" y="2784"/>
              <a:ext cx="124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文件系统</a:t>
              </a:r>
            </a:p>
          </p:txBody>
        </p:sp>
        <p:sp>
          <p:nvSpPr>
            <p:cNvPr id="21530" name="Rectangle 15"/>
            <p:cNvSpPr>
              <a:spLocks noChangeArrowheads="1"/>
            </p:cNvSpPr>
            <p:nvPr/>
          </p:nvSpPr>
          <p:spPr bwMode="auto">
            <a:xfrm>
              <a:off x="1056" y="3120"/>
              <a:ext cx="1320" cy="384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1531" name="Text Box 16"/>
            <p:cNvSpPr txBox="1">
              <a:spLocks noChangeArrowheads="1"/>
            </p:cNvSpPr>
            <p:nvPr/>
          </p:nvSpPr>
          <p:spPr bwMode="auto">
            <a:xfrm>
              <a:off x="1136" y="3160"/>
              <a:ext cx="11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</a:t>
              </a:r>
            </a:p>
          </p:txBody>
        </p:sp>
      </p:grpSp>
      <p:sp>
        <p:nvSpPr>
          <p:cNvPr id="563217" name="Freeform 17"/>
          <p:cNvSpPr/>
          <p:nvPr/>
        </p:nvSpPr>
        <p:spPr bwMode="auto">
          <a:xfrm>
            <a:off x="1168400" y="2438400"/>
            <a:ext cx="1638300" cy="1600200"/>
          </a:xfrm>
          <a:custGeom>
            <a:avLst/>
            <a:gdLst>
              <a:gd name="T0" fmla="*/ 2147483647 w 1032"/>
              <a:gd name="T1" fmla="*/ 0 h 1008"/>
              <a:gd name="T2" fmla="*/ 2147483647 w 1032"/>
              <a:gd name="T3" fmla="*/ 2147483647 h 1008"/>
              <a:gd name="T4" fmla="*/ 2147483647 w 1032"/>
              <a:gd name="T5" fmla="*/ 2147483647 h 1008"/>
              <a:gd name="T6" fmla="*/ 2147483647 w 1032"/>
              <a:gd name="T7" fmla="*/ 2147483647 h 1008"/>
              <a:gd name="T8" fmla="*/ 2147483647 w 1032"/>
              <a:gd name="T9" fmla="*/ 2147483647 h 1008"/>
              <a:gd name="T10" fmla="*/ 2147483647 w 1032"/>
              <a:gd name="T11" fmla="*/ 2147483647 h 1008"/>
              <a:gd name="T12" fmla="*/ 2147483647 w 1032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032" h="1008">
                <a:moveTo>
                  <a:pt x="704" y="0"/>
                </a:moveTo>
                <a:cubicBezTo>
                  <a:pt x="708" y="52"/>
                  <a:pt x="712" y="104"/>
                  <a:pt x="704" y="144"/>
                </a:cubicBezTo>
                <a:cubicBezTo>
                  <a:pt x="696" y="184"/>
                  <a:pt x="760" y="208"/>
                  <a:pt x="656" y="240"/>
                </a:cubicBezTo>
                <a:cubicBezTo>
                  <a:pt x="552" y="272"/>
                  <a:pt x="160" y="240"/>
                  <a:pt x="80" y="336"/>
                </a:cubicBezTo>
                <a:cubicBezTo>
                  <a:pt x="0" y="432"/>
                  <a:pt x="40" y="728"/>
                  <a:pt x="176" y="816"/>
                </a:cubicBezTo>
                <a:cubicBezTo>
                  <a:pt x="312" y="904"/>
                  <a:pt x="760" y="832"/>
                  <a:pt x="896" y="864"/>
                </a:cubicBezTo>
                <a:cubicBezTo>
                  <a:pt x="1032" y="896"/>
                  <a:pt x="1012" y="952"/>
                  <a:pt x="992" y="1008"/>
                </a:cubicBezTo>
              </a:path>
            </a:pathLst>
          </a:custGeom>
          <a:noFill/>
          <a:ln w="57150" cap="flat" cmpd="sng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18" name="Text Box 18"/>
          <p:cNvSpPr txBox="1">
            <a:spLocks noChangeArrowheads="1"/>
          </p:cNvSpPr>
          <p:nvPr/>
        </p:nvSpPr>
        <p:spPr bwMode="auto">
          <a:xfrm>
            <a:off x="0" y="3810000"/>
            <a:ext cx="18288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(2)</a:t>
            </a:r>
            <a:r>
              <a:rPr lang="zh-CN" altLang="en-US" sz="2000"/>
              <a:t>不在缓存就访问文件系统</a:t>
            </a:r>
          </a:p>
        </p:txBody>
      </p:sp>
      <p:sp>
        <p:nvSpPr>
          <p:cNvPr id="563219" name="Line 19"/>
          <p:cNvSpPr>
            <a:spLocks noChangeShapeType="1"/>
          </p:cNvSpPr>
          <p:nvPr/>
        </p:nvSpPr>
        <p:spPr bwMode="auto">
          <a:xfrm>
            <a:off x="3581400" y="3581400"/>
            <a:ext cx="0" cy="457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63220" name="Text Box 20"/>
          <p:cNvSpPr txBox="1">
            <a:spLocks noChangeArrowheads="1"/>
          </p:cNvSpPr>
          <p:nvPr/>
        </p:nvSpPr>
        <p:spPr bwMode="auto">
          <a:xfrm>
            <a:off x="3733800" y="3581400"/>
            <a:ext cx="21463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(3)</a:t>
            </a:r>
            <a:r>
              <a:rPr lang="zh-CN" altLang="en-US" sz="2000" dirty="0"/>
              <a:t>同时将这些盘块放入缓存，加速将来访问</a:t>
            </a:r>
          </a:p>
        </p:txBody>
      </p:sp>
      <p:sp>
        <p:nvSpPr>
          <p:cNvPr id="563221" name="AutoShape 21"/>
          <p:cNvSpPr>
            <a:spLocks noChangeArrowheads="1"/>
          </p:cNvSpPr>
          <p:nvPr/>
        </p:nvSpPr>
        <p:spPr bwMode="auto">
          <a:xfrm rot="10800000">
            <a:off x="5105400" y="1676400"/>
            <a:ext cx="3048000" cy="1676400"/>
          </a:xfrm>
          <a:prstGeom prst="wedgeRoundRectCallout">
            <a:avLst>
              <a:gd name="adj1" fmla="val 43750"/>
              <a:gd name="adj2" fmla="val -6742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非常熟悉的过程</a:t>
            </a:r>
            <a:r>
              <a:rPr lang="en-US" altLang="zh-CN" sz="2400">
                <a:sym typeface="Symbol" panose="05050102010706020507" pitchFamily="18" charset="2"/>
              </a:rPr>
              <a:t>?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anose="05050102010706020507" pitchFamily="18" charset="2"/>
              </a:rPr>
              <a:t>TLB</a:t>
            </a:r>
            <a:r>
              <a:rPr lang="zh-CN" altLang="en-US" sz="2400">
                <a:sym typeface="Symbol" panose="05050102010706020507" pitchFamily="18" charset="2"/>
              </a:rPr>
              <a:t>、虚拟内存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具有局部性性质才有意义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3222" name="Group 22"/>
          <p:cNvGrpSpPr/>
          <p:nvPr/>
        </p:nvGrpSpPr>
        <p:grpSpPr bwMode="auto">
          <a:xfrm>
            <a:off x="3962400" y="5029205"/>
            <a:ext cx="5181600" cy="471488"/>
            <a:chOff x="2496" y="3106"/>
            <a:chExt cx="3264" cy="297"/>
          </a:xfrm>
        </p:grpSpPr>
        <p:sp>
          <p:nvSpPr>
            <p:cNvPr id="21526" name="Rectangle 23"/>
            <p:cNvSpPr>
              <a:spLocks noChangeArrowheads="1"/>
            </p:cNvSpPr>
            <p:nvPr/>
          </p:nvSpPr>
          <p:spPr bwMode="auto">
            <a:xfrm>
              <a:off x="2496" y="3106"/>
              <a:ext cx="3264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/>
                <a:t>空闲磁盘缓存用完怎么办</a:t>
              </a:r>
              <a:r>
                <a:rPr lang="en-US" altLang="zh-CN" sz="2000" dirty="0"/>
                <a:t>?</a:t>
              </a:r>
              <a:r>
                <a:rPr lang="en-US" altLang="zh-CN" sz="2000" dirty="0">
                  <a:solidFill>
                    <a:srgbClr val="FF0000"/>
                  </a:solidFill>
                </a:rPr>
                <a:t> </a:t>
              </a:r>
              <a:r>
                <a:rPr lang="en-US" altLang="zh-CN" sz="2000" dirty="0" err="1">
                  <a:solidFill>
                    <a:srgbClr val="FF0000"/>
                  </a:solidFill>
                </a:rPr>
                <a:t>LRU</a:t>
              </a:r>
              <a:endParaRPr lang="en-US" altLang="zh-CN" sz="2000" dirty="0">
                <a:solidFill>
                  <a:srgbClr val="FF0000"/>
                </a:solidFill>
              </a:endParaRPr>
            </a:p>
          </p:txBody>
        </p:sp>
        <p:pic>
          <p:nvPicPr>
            <p:cNvPr id="21527" name="Picture 24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" name="组合 1"/>
          <p:cNvGrpSpPr/>
          <p:nvPr/>
        </p:nvGrpSpPr>
        <p:grpSpPr>
          <a:xfrm>
            <a:off x="3962400" y="5548313"/>
            <a:ext cx="4914900" cy="1384300"/>
            <a:chOff x="5363812" y="5753100"/>
            <a:chExt cx="4571580" cy="1384300"/>
          </a:xfrm>
        </p:grpSpPr>
        <p:sp>
          <p:nvSpPr>
            <p:cNvPr id="21524" name="Rectangle 26"/>
            <p:cNvSpPr>
              <a:spLocks noChangeArrowheads="1"/>
            </p:cNvSpPr>
            <p:nvPr/>
          </p:nvSpPr>
          <p:spPr bwMode="auto">
            <a:xfrm>
              <a:off x="5363812" y="5753100"/>
              <a:ext cx="4571580" cy="1384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000" dirty="0"/>
                <a:t>改写后的文件盘块怎么办</a:t>
              </a:r>
              <a:r>
                <a:rPr lang="en-US" altLang="zh-CN" sz="2000" dirty="0"/>
                <a:t>?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None/>
              </a:pPr>
              <a:r>
                <a:rPr lang="zh-CN" altLang="en-US" sz="2000" dirty="0"/>
                <a:t>延迟写，直接写（缓存和磁盘都写）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</a:rPr>
                <a:t>Delayed Write or Write Through</a:t>
              </a:r>
            </a:p>
          </p:txBody>
        </p:sp>
        <p:pic>
          <p:nvPicPr>
            <p:cNvPr id="21525" name="Picture 27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3309" y="5903912"/>
              <a:ext cx="191691" cy="192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3228" name="AutoShape 28"/>
          <p:cNvSpPr>
            <a:spLocks noChangeArrowheads="1"/>
          </p:cNvSpPr>
          <p:nvPr/>
        </p:nvSpPr>
        <p:spPr bwMode="auto">
          <a:xfrm rot="10800000">
            <a:off x="1676400" y="5638800"/>
            <a:ext cx="2133600" cy="914400"/>
          </a:xfrm>
          <a:prstGeom prst="wedgeRoundRectCallout">
            <a:avLst>
              <a:gd name="adj1" fmla="val -63171"/>
              <a:gd name="adj2" fmla="val 7603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等等</a:t>
            </a:r>
            <a:r>
              <a:rPr lang="en-US" altLang="zh-CN" sz="2400">
                <a:sym typeface="Symbol" panose="05050102010706020507" pitchFamily="18" charset="2"/>
              </a:rPr>
              <a:t>…</a:t>
            </a:r>
            <a:r>
              <a:rPr lang="zh-CN" altLang="en-US" sz="2400">
                <a:sym typeface="Symbol" panose="05050102010706020507" pitchFamily="18" charset="2"/>
              </a:rPr>
              <a:t>还有许多细节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3229" name="Group 29"/>
          <p:cNvGrpSpPr/>
          <p:nvPr/>
        </p:nvGrpSpPr>
        <p:grpSpPr bwMode="auto">
          <a:xfrm>
            <a:off x="3962400" y="4557718"/>
            <a:ext cx="5181600" cy="471488"/>
            <a:chOff x="2496" y="3141"/>
            <a:chExt cx="3264" cy="297"/>
          </a:xfrm>
        </p:grpSpPr>
        <p:sp>
          <p:nvSpPr>
            <p:cNvPr id="21522" name="Rectangle 30"/>
            <p:cNvSpPr>
              <a:spLocks noChangeArrowheads="1"/>
            </p:cNvSpPr>
            <p:nvPr/>
          </p:nvSpPr>
          <p:spPr bwMode="auto">
            <a:xfrm>
              <a:off x="2496" y="3141"/>
              <a:ext cx="3264" cy="2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 dirty="0"/>
                <a:t>缓存池怎么组织</a:t>
              </a:r>
              <a:r>
                <a:rPr lang="en-US" altLang="zh-CN" sz="2000" dirty="0"/>
                <a:t>?</a:t>
              </a:r>
              <a:r>
                <a:rPr lang="en-US" altLang="zh-CN" sz="2000" dirty="0">
                  <a:solidFill>
                    <a:srgbClr val="FF0000"/>
                  </a:solidFill>
                </a:rPr>
                <a:t>  Hashing</a:t>
              </a:r>
            </a:p>
          </p:txBody>
        </p:sp>
        <p:pic>
          <p:nvPicPr>
            <p:cNvPr id="21523" name="Picture 3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" y="3216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" name="内容占位符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93" y="4671526"/>
            <a:ext cx="9043988" cy="1638156"/>
          </a:xfrm>
          <a:ln>
            <a:solidFill>
              <a:srgbClr val="FF0000"/>
            </a:solidFill>
          </a:ln>
        </p:spPr>
      </p:pic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6166945" y="3617749"/>
            <a:ext cx="26035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 dirty="0"/>
              <a:t>Linux</a:t>
            </a:r>
            <a:r>
              <a:rPr lang="zh-CN" altLang="en-US" sz="2000" dirty="0"/>
              <a:t>中的</a:t>
            </a:r>
            <a:r>
              <a:rPr lang="en-US" altLang="zh-CN" sz="2000" dirty="0"/>
              <a:t>sync</a:t>
            </a:r>
            <a:r>
              <a:rPr lang="zh-CN" altLang="en-US" sz="2000" dirty="0"/>
              <a:t>命令</a:t>
            </a:r>
          </a:p>
        </p:txBody>
      </p:sp>
      <p:sp>
        <p:nvSpPr>
          <p:cNvPr id="34" name="Text Box 20"/>
          <p:cNvSpPr txBox="1">
            <a:spLocks noChangeArrowheads="1"/>
          </p:cNvSpPr>
          <p:nvPr/>
        </p:nvSpPr>
        <p:spPr bwMode="auto">
          <a:xfrm>
            <a:off x="6172200" y="4038600"/>
            <a:ext cx="3810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 dirty="0"/>
              <a:t>用于强制将修改的文件内容立刻写入磁盘</a:t>
            </a:r>
          </a:p>
        </p:txBody>
      </p:sp>
    </p:spTree>
    <p:extLst>
      <p:ext uri="{BB962C8B-B14F-4D97-AF65-F5344CB8AC3E}">
        <p14:creationId xmlns:p14="http://schemas.microsoft.com/office/powerpoint/2010/main" val="71195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3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3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63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63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63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3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3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7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3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563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563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63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63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63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55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63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63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03" grpId="0" build="p"/>
      <p:bldP spid="563210" grpId="0" animBg="1"/>
      <p:bldP spid="563211" grpId="0"/>
      <p:bldP spid="563217" grpId="0" animBg="1"/>
      <p:bldP spid="563217" grpId="1" animBg="1"/>
      <p:bldP spid="563217" grpId="2" animBg="1"/>
      <p:bldP spid="563218" grpId="0"/>
      <p:bldP spid="563219" grpId="0" animBg="1"/>
      <p:bldP spid="563220" grpId="0"/>
      <p:bldP spid="563221" grpId="0" animBg="1"/>
      <p:bldP spid="563228" grpId="0" animBg="1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其他的提高文件访问效率的技术</a:t>
            </a:r>
            <a:r>
              <a:rPr lang="en-US" altLang="zh-CN"/>
              <a:t>…</a:t>
            </a:r>
          </a:p>
        </p:txBody>
      </p:sp>
      <p:grpSp>
        <p:nvGrpSpPr>
          <p:cNvPr id="564227" name="Group 3"/>
          <p:cNvGrpSpPr/>
          <p:nvPr/>
        </p:nvGrpSpPr>
        <p:grpSpPr bwMode="auto">
          <a:xfrm>
            <a:off x="1066800" y="1760538"/>
            <a:ext cx="7543800" cy="603250"/>
            <a:chOff x="622" y="1170"/>
            <a:chExt cx="4752" cy="380"/>
          </a:xfrm>
        </p:grpSpPr>
        <p:sp>
          <p:nvSpPr>
            <p:cNvPr id="22557" name="Rectangle 4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/>
                <a:t>/</a:t>
              </a:r>
              <a:r>
                <a:rPr lang="zh-CN" altLang="en-US" sz="2400" dirty="0"/>
                <a:t>的</a:t>
              </a:r>
              <a:r>
                <a:rPr lang="en-US" altLang="zh-CN" sz="2400" dirty="0"/>
                <a:t>FCB</a:t>
              </a:r>
              <a:r>
                <a:rPr lang="zh-CN" altLang="en-US" sz="2400" dirty="0"/>
                <a:t>常驻内存，因为许多目录解析都从此处开始  </a:t>
              </a:r>
            </a:p>
          </p:txBody>
        </p:sp>
        <p:pic>
          <p:nvPicPr>
            <p:cNvPr id="22558" name="Picture 5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4230" name="Rectangle 6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300" dirty="0"/>
              <a:t>某些目录文件的</a:t>
            </a:r>
            <a:r>
              <a:rPr lang="en-US" altLang="zh-CN" sz="2300" dirty="0"/>
              <a:t>FCB</a:t>
            </a:r>
            <a:r>
              <a:rPr lang="zh-CN" altLang="en-US" sz="2300" dirty="0"/>
              <a:t>（</a:t>
            </a:r>
            <a:r>
              <a:rPr lang="en-US" altLang="zh-CN" sz="2300" dirty="0"/>
              <a:t>file control block</a:t>
            </a:r>
            <a:r>
              <a:rPr lang="zh-CN" altLang="en-US" sz="2300" dirty="0"/>
              <a:t>）可以常驻内存</a:t>
            </a:r>
            <a:endParaRPr lang="zh-CN" altLang="en-US" sz="2300" dirty="0">
              <a:solidFill>
                <a:srgbClr val="FF0000"/>
              </a:solidFill>
            </a:endParaRPr>
          </a:p>
        </p:txBody>
      </p:sp>
      <p:grpSp>
        <p:nvGrpSpPr>
          <p:cNvPr id="564231" name="Group 7"/>
          <p:cNvGrpSpPr/>
          <p:nvPr/>
        </p:nvGrpSpPr>
        <p:grpSpPr bwMode="auto">
          <a:xfrm>
            <a:off x="1066800" y="2286000"/>
            <a:ext cx="7543800" cy="603250"/>
            <a:chOff x="622" y="1170"/>
            <a:chExt cx="4752" cy="380"/>
          </a:xfrm>
        </p:grpSpPr>
        <p:sp>
          <p:nvSpPr>
            <p:cNvPr id="22555" name="Rectangle 8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当前目录</a:t>
              </a:r>
              <a:r>
                <a:rPr lang="en-US" altLang="zh-CN" sz="2400"/>
                <a:t>(cwd)</a:t>
              </a:r>
              <a:r>
                <a:rPr lang="zh-CN" altLang="en-US" sz="2400"/>
                <a:t>，如</a:t>
              </a:r>
              <a:r>
                <a:rPr lang="en-US" altLang="zh-CN" sz="2400"/>
                <a:t>gcc 1.c</a:t>
              </a:r>
              <a:r>
                <a:rPr lang="zh-CN" altLang="en-US" sz="2400"/>
                <a:t>。其</a:t>
              </a:r>
              <a:r>
                <a:rPr lang="en-US" altLang="zh-CN" sz="2400"/>
                <a:t>FCB</a:t>
              </a:r>
              <a:r>
                <a:rPr lang="zh-CN" altLang="en-US" sz="2400"/>
                <a:t>可驻内存</a:t>
              </a:r>
              <a:r>
                <a:rPr lang="en-US" altLang="zh-CN" sz="2400"/>
                <a:t>?  </a:t>
              </a:r>
            </a:p>
          </p:txBody>
        </p:sp>
        <p:pic>
          <p:nvPicPr>
            <p:cNvPr id="22556" name="Picture 9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4234" name="AutoShape 10"/>
          <p:cNvSpPr>
            <a:spLocks noChangeArrowheads="1"/>
          </p:cNvSpPr>
          <p:nvPr/>
        </p:nvSpPr>
        <p:spPr bwMode="auto">
          <a:xfrm rot="10800000">
            <a:off x="4648200" y="2819400"/>
            <a:ext cx="3505200" cy="762000"/>
          </a:xfrm>
          <a:prstGeom prst="wedgeRoundRectCallout">
            <a:avLst>
              <a:gd name="adj1" fmla="val 9056"/>
              <a:gd name="adj2" fmla="val 67079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ym typeface="Symbol" panose="05050102010706020507" pitchFamily="18" charset="2"/>
              </a:rPr>
              <a:t>一段时间大多数文件访问集中在一个目录中</a:t>
            </a:r>
            <a:r>
              <a:rPr lang="en-US" altLang="zh-CN" sz="2000">
                <a:sym typeface="Symbol" panose="05050102010706020507" pitchFamily="18" charset="2"/>
              </a:rPr>
              <a:t>(</a:t>
            </a:r>
            <a:r>
              <a:rPr lang="zh-CN" altLang="en-US" sz="2000">
                <a:sym typeface="Symbol" panose="05050102010706020507" pitchFamily="18" charset="2"/>
              </a:rPr>
              <a:t>局部性</a:t>
            </a:r>
            <a:r>
              <a:rPr lang="en-US" altLang="zh-CN" sz="2000">
                <a:sym typeface="Symbol" panose="05050102010706020507" pitchFamily="18" charset="2"/>
              </a:rPr>
              <a:t>)</a:t>
            </a:r>
            <a:endParaRPr lang="zh-CN" altLang="zh-CN" sz="2000">
              <a:sym typeface="Symbol" panose="05050102010706020507" pitchFamily="18" charset="2"/>
            </a:endParaRPr>
          </a:p>
        </p:txBody>
      </p:sp>
      <p:sp>
        <p:nvSpPr>
          <p:cNvPr id="564235" name="Rectangle 11"/>
          <p:cNvSpPr>
            <a:spLocks noChangeArrowheads="1"/>
          </p:cNvSpPr>
          <p:nvPr/>
        </p:nvSpPr>
        <p:spPr bwMode="auto">
          <a:xfrm>
            <a:off x="774700" y="29718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/>
              <a:t>ls -l</a:t>
            </a:r>
            <a:r>
              <a:rPr lang="zh-CN" altLang="en-US"/>
              <a:t>的使用非常频繁</a:t>
            </a: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564236" name="Group 12"/>
          <p:cNvGrpSpPr/>
          <p:nvPr/>
        </p:nvGrpSpPr>
        <p:grpSpPr bwMode="auto">
          <a:xfrm>
            <a:off x="152400" y="3679826"/>
            <a:ext cx="7543800" cy="862013"/>
            <a:chOff x="46" y="1228"/>
            <a:chExt cx="4752" cy="543"/>
          </a:xfrm>
        </p:grpSpPr>
        <p:sp>
          <p:nvSpPr>
            <p:cNvPr id="22553" name="Rectangle 13"/>
            <p:cNvSpPr>
              <a:spLocks noChangeArrowheads="1"/>
            </p:cNvSpPr>
            <p:nvPr/>
          </p:nvSpPr>
          <p:spPr bwMode="auto">
            <a:xfrm>
              <a:off x="46" y="1228"/>
              <a:ext cx="4752" cy="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900" dirty="0"/>
                <a:t>怎么才能快速执行</a:t>
              </a:r>
              <a:r>
                <a:rPr lang="en-US" altLang="zh-CN" sz="1900" dirty="0"/>
                <a:t>?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900" dirty="0"/>
                <a:t>同一目录中的文件</a:t>
              </a:r>
              <a:r>
                <a:rPr lang="en-US" altLang="zh-CN" sz="1900" dirty="0" err="1"/>
                <a:t>inode</a:t>
              </a:r>
              <a:r>
                <a:rPr lang="en-US" altLang="zh-CN" sz="1900" dirty="0"/>
                <a:t>(index node)</a:t>
              </a:r>
              <a:r>
                <a:rPr lang="zh-CN" altLang="en-US" sz="1900" dirty="0"/>
                <a:t>在一个</a:t>
              </a:r>
              <a:r>
                <a:rPr lang="zh-CN" altLang="en-US" sz="1900" dirty="0">
                  <a:highlight>
                    <a:srgbClr val="FFFF00"/>
                  </a:highlight>
                </a:rPr>
                <a:t>柱面</a:t>
              </a:r>
              <a:r>
                <a:rPr lang="en-US" altLang="zh-CN" sz="1900" dirty="0"/>
                <a:t>(</a:t>
              </a:r>
              <a:r>
                <a:rPr lang="zh-CN" altLang="en-US" sz="1900" dirty="0"/>
                <a:t>组</a:t>
              </a:r>
              <a:r>
                <a:rPr lang="en-US" altLang="zh-CN" sz="1900" dirty="0"/>
                <a:t>)!</a:t>
              </a:r>
            </a:p>
          </p:txBody>
        </p:sp>
        <p:pic>
          <p:nvPicPr>
            <p:cNvPr id="22554" name="Picture 14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" y="1327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4239" name="Group 15"/>
          <p:cNvGrpSpPr/>
          <p:nvPr/>
        </p:nvGrpSpPr>
        <p:grpSpPr bwMode="auto">
          <a:xfrm>
            <a:off x="1066800" y="4600575"/>
            <a:ext cx="7543800" cy="609600"/>
            <a:chOff x="622" y="1170"/>
            <a:chExt cx="4752" cy="384"/>
          </a:xfrm>
        </p:grpSpPr>
        <p:sp>
          <p:nvSpPr>
            <p:cNvPr id="22551" name="Rectangle 16"/>
            <p:cNvSpPr>
              <a:spLocks noChangeArrowheads="1"/>
            </p:cNvSpPr>
            <p:nvPr/>
          </p:nvSpPr>
          <p:spPr bwMode="auto">
            <a:xfrm>
              <a:off x="622" y="1170"/>
              <a:ext cx="475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需要优化设计</a:t>
              </a:r>
              <a:r>
                <a:rPr lang="en-US" altLang="zh-CN" sz="2400" dirty="0" err="1"/>
                <a:t>inode</a:t>
              </a:r>
              <a:r>
                <a:rPr lang="zh-CN" altLang="en-US" sz="2400" dirty="0"/>
                <a:t>、目录文件分配算法</a:t>
              </a:r>
              <a:r>
                <a:rPr lang="en-US" altLang="zh-CN" sz="2400" dirty="0"/>
                <a:t>…</a:t>
              </a:r>
            </a:p>
          </p:txBody>
        </p:sp>
        <p:pic>
          <p:nvPicPr>
            <p:cNvPr id="22552" name="Picture 17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4242" name="Rectangle 18"/>
          <p:cNvSpPr>
            <a:spLocks noChangeArrowheads="1"/>
          </p:cNvSpPr>
          <p:nvPr/>
        </p:nvSpPr>
        <p:spPr bwMode="auto">
          <a:xfrm>
            <a:off x="774700" y="5307013"/>
            <a:ext cx="7921625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>
                <a:solidFill>
                  <a:srgbClr val="FF0000"/>
                </a:solidFill>
              </a:rPr>
              <a:t>显然，还有许多提高文件系统效率的技术</a:t>
            </a:r>
            <a:r>
              <a:rPr lang="en-US" altLang="zh-CN">
                <a:solidFill>
                  <a:srgbClr val="FF0000"/>
                </a:solidFill>
              </a:rPr>
              <a:t>……</a:t>
            </a:r>
          </a:p>
        </p:txBody>
      </p:sp>
      <p:grpSp>
        <p:nvGrpSpPr>
          <p:cNvPr id="564243" name="Group 19"/>
          <p:cNvGrpSpPr/>
          <p:nvPr/>
        </p:nvGrpSpPr>
        <p:grpSpPr bwMode="auto">
          <a:xfrm>
            <a:off x="1066800" y="5873750"/>
            <a:ext cx="7543800" cy="603250"/>
            <a:chOff x="622" y="1170"/>
            <a:chExt cx="4752" cy="380"/>
          </a:xfrm>
        </p:grpSpPr>
        <p:sp>
          <p:nvSpPr>
            <p:cNvPr id="22549" name="Rectangle 2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chemeClr val="accent2"/>
                  </a:solidFill>
                  <a:sym typeface="Symbol" panose="05050102010706020507" pitchFamily="18" charset="2"/>
                </a:rPr>
                <a:t>需要自己去整理，这是操作系统课程显著特点之一</a:t>
              </a:r>
            </a:p>
          </p:txBody>
        </p:sp>
        <p:pic>
          <p:nvPicPr>
            <p:cNvPr id="22550" name="Picture 2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4246" name="Group 22"/>
          <p:cNvGrpSpPr/>
          <p:nvPr/>
        </p:nvGrpSpPr>
        <p:grpSpPr bwMode="auto">
          <a:xfrm>
            <a:off x="7620000" y="4495800"/>
            <a:ext cx="1143000" cy="1066800"/>
            <a:chOff x="4800" y="2832"/>
            <a:chExt cx="720" cy="672"/>
          </a:xfrm>
        </p:grpSpPr>
        <p:sp>
          <p:nvSpPr>
            <p:cNvPr id="22542" name="Oval 23"/>
            <p:cNvSpPr>
              <a:spLocks noChangeArrowheads="1"/>
            </p:cNvSpPr>
            <p:nvPr/>
          </p:nvSpPr>
          <p:spPr bwMode="auto">
            <a:xfrm>
              <a:off x="4800" y="2832"/>
              <a:ext cx="720" cy="672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3" name="Oval 24"/>
            <p:cNvSpPr>
              <a:spLocks noChangeArrowheads="1"/>
            </p:cNvSpPr>
            <p:nvPr/>
          </p:nvSpPr>
          <p:spPr bwMode="auto">
            <a:xfrm>
              <a:off x="4896" y="2928"/>
              <a:ext cx="528" cy="48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4" name="Oval 25"/>
            <p:cNvSpPr>
              <a:spLocks noChangeArrowheads="1"/>
            </p:cNvSpPr>
            <p:nvPr/>
          </p:nvSpPr>
          <p:spPr bwMode="auto">
            <a:xfrm>
              <a:off x="4992" y="3024"/>
              <a:ext cx="336" cy="288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5" name="Oval 26"/>
            <p:cNvSpPr>
              <a:spLocks noChangeArrowheads="1"/>
            </p:cNvSpPr>
            <p:nvPr/>
          </p:nvSpPr>
          <p:spPr bwMode="auto">
            <a:xfrm>
              <a:off x="5088" y="3093"/>
              <a:ext cx="144" cy="144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2546" name="Line 27"/>
            <p:cNvSpPr>
              <a:spLocks noChangeShapeType="1"/>
            </p:cNvSpPr>
            <p:nvPr/>
          </p:nvSpPr>
          <p:spPr bwMode="auto">
            <a:xfrm flipV="1">
              <a:off x="5136" y="2880"/>
              <a:ext cx="192" cy="2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7" name="Line 28"/>
            <p:cNvSpPr>
              <a:spLocks noChangeShapeType="1"/>
            </p:cNvSpPr>
            <p:nvPr/>
          </p:nvSpPr>
          <p:spPr bwMode="auto">
            <a:xfrm>
              <a:off x="5136" y="3168"/>
              <a:ext cx="38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8" name="Freeform 29"/>
            <p:cNvSpPr/>
            <p:nvPr/>
          </p:nvSpPr>
          <p:spPr bwMode="auto">
            <a:xfrm>
              <a:off x="5328" y="2880"/>
              <a:ext cx="192" cy="288"/>
            </a:xfrm>
            <a:custGeom>
              <a:avLst/>
              <a:gdLst>
                <a:gd name="T0" fmla="*/ 0 w 192"/>
                <a:gd name="T1" fmla="*/ 0 h 288"/>
                <a:gd name="T2" fmla="*/ 144 w 192"/>
                <a:gd name="T3" fmla="*/ 96 h 288"/>
                <a:gd name="T4" fmla="*/ 192 w 192"/>
                <a:gd name="T5" fmla="*/ 288 h 28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92" h="288">
                  <a:moveTo>
                    <a:pt x="0" y="0"/>
                  </a:moveTo>
                  <a:cubicBezTo>
                    <a:pt x="56" y="24"/>
                    <a:pt x="112" y="48"/>
                    <a:pt x="144" y="96"/>
                  </a:cubicBezTo>
                  <a:cubicBezTo>
                    <a:pt x="176" y="144"/>
                    <a:pt x="184" y="216"/>
                    <a:pt x="192" y="288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64254" name="AutoShape 30"/>
          <p:cNvSpPr>
            <a:spLocks noChangeArrowheads="1"/>
          </p:cNvSpPr>
          <p:nvPr/>
        </p:nvSpPr>
        <p:spPr bwMode="auto">
          <a:xfrm rot="10800000">
            <a:off x="6553200" y="3581400"/>
            <a:ext cx="2590800" cy="762000"/>
          </a:xfrm>
          <a:prstGeom prst="wedgeRoundRectCallout">
            <a:avLst>
              <a:gd name="adj1" fmla="val -26287"/>
              <a:gd name="adj2" fmla="val -89167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sym typeface="Symbol" panose="05050102010706020507" pitchFamily="18" charset="2"/>
              </a:rPr>
              <a:t>每个柱面组都有</a:t>
            </a:r>
            <a:r>
              <a:rPr lang="en-US" altLang="zh-CN" sz="2000" dirty="0" err="1">
                <a:sym typeface="Symbol" panose="05050102010706020507" pitchFamily="18" charset="2"/>
              </a:rPr>
              <a:t>inode</a:t>
            </a:r>
            <a:r>
              <a:rPr lang="zh-CN" altLang="en-US" sz="2000" dirty="0">
                <a:sym typeface="Symbol" panose="05050102010706020507" pitchFamily="18" charset="2"/>
              </a:rPr>
              <a:t>，空闲盘块</a:t>
            </a:r>
            <a:r>
              <a:rPr lang="en-US" altLang="zh-CN" sz="2000" dirty="0">
                <a:sym typeface="Symbol" panose="05050102010706020507" pitchFamily="18" charset="2"/>
              </a:rPr>
              <a:t>…</a:t>
            </a:r>
            <a:endParaRPr lang="zh-CN" altLang="zh-CN" sz="20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4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4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4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4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4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564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64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64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230" grpId="0"/>
      <p:bldP spid="564234" grpId="0" animBg="1"/>
      <p:bldP spid="564235" grpId="0"/>
      <p:bldP spid="564242" grpId="0"/>
      <p:bldP spid="56425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良好运转的文件系统应该提供保护</a:t>
            </a:r>
          </a:p>
        </p:txBody>
      </p:sp>
      <p:sp>
        <p:nvSpPr>
          <p:cNvPr id="565251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/>
              <a:t>文件用来存放用户的信息，用户应该能控制对文件的访问</a:t>
            </a:r>
            <a:r>
              <a:rPr lang="en-US" altLang="zh-CN" dirty="0"/>
              <a:t>: </a:t>
            </a:r>
            <a:r>
              <a:rPr lang="zh-CN" altLang="en-US" dirty="0">
                <a:solidFill>
                  <a:srgbClr val="FF0000"/>
                </a:solidFill>
              </a:rPr>
              <a:t>如只允许读</a:t>
            </a:r>
          </a:p>
        </p:txBody>
      </p:sp>
      <p:grpSp>
        <p:nvGrpSpPr>
          <p:cNvPr id="565252" name="Group 4"/>
          <p:cNvGrpSpPr/>
          <p:nvPr/>
        </p:nvGrpSpPr>
        <p:grpSpPr bwMode="auto">
          <a:xfrm>
            <a:off x="1066800" y="2286000"/>
            <a:ext cx="7543800" cy="603250"/>
            <a:chOff x="622" y="1170"/>
            <a:chExt cx="4752" cy="380"/>
          </a:xfrm>
        </p:grpSpPr>
        <p:sp>
          <p:nvSpPr>
            <p:cNvPr id="23574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文件关联权限，哪些权限</a:t>
              </a:r>
              <a:r>
                <a:rPr lang="en-US" altLang="zh-CN" sz="2400"/>
                <a:t>? </a:t>
              </a:r>
              <a:r>
                <a:rPr lang="zh-CN" altLang="en-US" sz="2400"/>
                <a:t>放在哪里</a:t>
              </a:r>
              <a:r>
                <a:rPr lang="en-US" altLang="zh-CN" sz="2400"/>
                <a:t>?</a:t>
              </a:r>
            </a:p>
          </p:txBody>
        </p:sp>
        <p:pic>
          <p:nvPicPr>
            <p:cNvPr id="23575" name="Picture 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5255" name="Group 7"/>
          <p:cNvGrpSpPr/>
          <p:nvPr/>
        </p:nvGrpSpPr>
        <p:grpSpPr bwMode="auto">
          <a:xfrm>
            <a:off x="1066800" y="2825750"/>
            <a:ext cx="7543800" cy="603250"/>
            <a:chOff x="622" y="1170"/>
            <a:chExt cx="4752" cy="380"/>
          </a:xfrm>
        </p:grpSpPr>
        <p:sp>
          <p:nvSpPr>
            <p:cNvPr id="23572" name="Rectangle 8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权限</a:t>
              </a:r>
              <a:r>
                <a:rPr lang="en-US" altLang="zh-CN" sz="2400">
                  <a:solidFill>
                    <a:srgbClr val="FF0000"/>
                  </a:solidFill>
                </a:rPr>
                <a:t>: </a:t>
              </a:r>
              <a:r>
                <a:rPr lang="zh-CN" altLang="en-US" sz="2400">
                  <a:solidFill>
                    <a:srgbClr val="FF0000"/>
                  </a:solidFill>
                </a:rPr>
                <a:t>读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zh-CN" altLang="en-US" sz="2400">
                  <a:solidFill>
                    <a:srgbClr val="FF0000"/>
                  </a:solidFill>
                </a:rPr>
                <a:t>写</a:t>
              </a:r>
              <a:r>
                <a:rPr lang="en-US" altLang="zh-CN" sz="2400">
                  <a:solidFill>
                    <a:srgbClr val="FF0000"/>
                  </a:solidFill>
                </a:rPr>
                <a:t>/</a:t>
              </a:r>
              <a:r>
                <a:rPr lang="zh-CN" altLang="en-US" sz="2400">
                  <a:solidFill>
                    <a:srgbClr val="FF0000"/>
                  </a:solidFill>
                </a:rPr>
                <a:t>执行</a:t>
              </a:r>
              <a:r>
                <a:rPr lang="en-US" altLang="zh-CN" sz="2400">
                  <a:solidFill>
                    <a:srgbClr val="FF0000"/>
                  </a:solidFill>
                </a:rPr>
                <a:t>(r/w/x)</a:t>
              </a:r>
              <a:r>
                <a:rPr lang="zh-CN" altLang="en-US" sz="2400">
                  <a:solidFill>
                    <a:srgbClr val="FF0000"/>
                  </a:solidFill>
                </a:rPr>
                <a:t>，当然是放在文件头中</a:t>
              </a:r>
              <a:r>
                <a:rPr lang="en-US" altLang="zh-CN" sz="2400">
                  <a:solidFill>
                    <a:srgbClr val="FF0000"/>
                  </a:solidFill>
                </a:rPr>
                <a:t>!</a:t>
              </a:r>
            </a:p>
          </p:txBody>
        </p:sp>
        <p:pic>
          <p:nvPicPr>
            <p:cNvPr id="23573" name="Picture 9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5258" name="Group 10"/>
          <p:cNvGrpSpPr/>
          <p:nvPr/>
        </p:nvGrpSpPr>
        <p:grpSpPr bwMode="auto">
          <a:xfrm>
            <a:off x="1066800" y="3359150"/>
            <a:ext cx="7543800" cy="603250"/>
            <a:chOff x="622" y="1170"/>
            <a:chExt cx="4752" cy="380"/>
          </a:xfrm>
        </p:grpSpPr>
        <p:sp>
          <p:nvSpPr>
            <p:cNvPr id="23570" name="Rectangle 11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一实例</a:t>
              </a:r>
              <a:r>
                <a:rPr lang="en-US" altLang="zh-CN" sz="2400"/>
                <a:t>:  drwxrwxrwx        root      staff       test/</a:t>
              </a:r>
            </a:p>
          </p:txBody>
        </p:sp>
        <p:pic>
          <p:nvPicPr>
            <p:cNvPr id="23571" name="Picture 12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61" name="AutoShape 13"/>
          <p:cNvSpPr>
            <a:spLocks noChangeArrowheads="1"/>
          </p:cNvSpPr>
          <p:nvPr/>
        </p:nvSpPr>
        <p:spPr bwMode="auto">
          <a:xfrm rot="10800000">
            <a:off x="1219200" y="4038600"/>
            <a:ext cx="3581400" cy="533400"/>
          </a:xfrm>
          <a:prstGeom prst="wedgeRoundRectCallout">
            <a:avLst>
              <a:gd name="adj1" fmla="val -21676"/>
              <a:gd name="adj2" fmla="val 8154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不同用户具有不同权限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5262" name="Group 14"/>
          <p:cNvGrpSpPr/>
          <p:nvPr/>
        </p:nvGrpSpPr>
        <p:grpSpPr bwMode="auto">
          <a:xfrm>
            <a:off x="1066800" y="4495800"/>
            <a:ext cx="7543800" cy="603250"/>
            <a:chOff x="622" y="1170"/>
            <a:chExt cx="4752" cy="380"/>
          </a:xfrm>
        </p:grpSpPr>
        <p:sp>
          <p:nvSpPr>
            <p:cNvPr id="23568" name="Rectangle 1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如何强制执行</a:t>
              </a:r>
              <a:r>
                <a:rPr lang="en-US" altLang="zh-CN" sz="2400"/>
                <a:t>(enforce)?</a:t>
              </a:r>
            </a:p>
          </p:txBody>
        </p:sp>
        <p:pic>
          <p:nvPicPr>
            <p:cNvPr id="23569" name="Picture 16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65" name="AutoShape 17"/>
          <p:cNvSpPr>
            <a:spLocks noChangeArrowheads="1"/>
          </p:cNvSpPr>
          <p:nvPr/>
        </p:nvSpPr>
        <p:spPr bwMode="auto">
          <a:xfrm rot="10800000">
            <a:off x="4876800" y="4038600"/>
            <a:ext cx="1676400" cy="533400"/>
          </a:xfrm>
          <a:prstGeom prst="wedgeRoundRectCallout">
            <a:avLst>
              <a:gd name="adj1" fmla="val 8046"/>
              <a:gd name="adj2" fmla="val 8333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anose="05050102010706020507" pitchFamily="18" charset="2"/>
              </a:rPr>
              <a:t>owner id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65266" name="AutoShape 18"/>
          <p:cNvSpPr>
            <a:spLocks noChangeArrowheads="1"/>
          </p:cNvSpPr>
          <p:nvPr/>
        </p:nvSpPr>
        <p:spPr bwMode="auto">
          <a:xfrm rot="10800000">
            <a:off x="6705600" y="4038600"/>
            <a:ext cx="1828800" cy="533400"/>
          </a:xfrm>
          <a:prstGeom prst="wedgeRoundRectCallout">
            <a:avLst>
              <a:gd name="adj1" fmla="val 48264"/>
              <a:gd name="adj2" fmla="val 81546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anose="05050102010706020507" pitchFamily="18" charset="2"/>
              </a:rPr>
              <a:t>group id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5267" name="Group 19"/>
          <p:cNvGrpSpPr/>
          <p:nvPr/>
        </p:nvGrpSpPr>
        <p:grpSpPr bwMode="auto">
          <a:xfrm>
            <a:off x="1066800" y="5014913"/>
            <a:ext cx="7543800" cy="603250"/>
            <a:chOff x="622" y="1170"/>
            <a:chExt cx="4752" cy="380"/>
          </a:xfrm>
        </p:grpSpPr>
        <p:sp>
          <p:nvSpPr>
            <p:cNvPr id="23566" name="Rectangle 20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访问文件是由进程发起的，进程是由用户启动的</a:t>
              </a:r>
              <a:r>
                <a:rPr lang="en-US" altLang="zh-CN" sz="2400"/>
                <a:t>:</a:t>
              </a:r>
            </a:p>
          </p:txBody>
        </p:sp>
        <p:pic>
          <p:nvPicPr>
            <p:cNvPr id="23567" name="Picture 21" descr="j011583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5270" name="Rectangle 22"/>
          <p:cNvSpPr>
            <a:spLocks noChangeArrowheads="1"/>
          </p:cNvSpPr>
          <p:nvPr/>
        </p:nvSpPr>
        <p:spPr bwMode="auto">
          <a:xfrm>
            <a:off x="1524000" y="5594350"/>
            <a:ext cx="6756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>
                <a:solidFill>
                  <a:srgbClr val="FF0000"/>
                </a:solidFill>
              </a:rPr>
              <a:t>(1)PCB</a:t>
            </a:r>
            <a:r>
              <a:rPr lang="zh-CN" altLang="en-US" sz="2000">
                <a:solidFill>
                  <a:srgbClr val="FF0000"/>
                </a:solidFill>
              </a:rPr>
              <a:t>中有</a:t>
            </a:r>
            <a:r>
              <a:rPr lang="en-US" altLang="zh-CN" sz="2000">
                <a:solidFill>
                  <a:srgbClr val="FF0000"/>
                </a:solidFill>
              </a:rPr>
              <a:t>uid</a:t>
            </a:r>
            <a:r>
              <a:rPr lang="zh-CN" altLang="en-US" sz="2000">
                <a:solidFill>
                  <a:srgbClr val="FF0000"/>
                </a:solidFill>
              </a:rPr>
              <a:t>和</a:t>
            </a:r>
            <a:r>
              <a:rPr lang="en-US" altLang="zh-CN" sz="2000">
                <a:solidFill>
                  <a:srgbClr val="FF0000"/>
                </a:solidFill>
              </a:rPr>
              <a:t>gid; (2)fork</a:t>
            </a:r>
            <a:r>
              <a:rPr lang="zh-CN" altLang="en-US" sz="2000">
                <a:solidFill>
                  <a:srgbClr val="FF0000"/>
                </a:solidFill>
              </a:rPr>
              <a:t>时设置</a:t>
            </a:r>
            <a:r>
              <a:rPr lang="en-US" altLang="zh-CN" sz="2000">
                <a:solidFill>
                  <a:srgbClr val="FF0000"/>
                </a:solidFill>
              </a:rPr>
              <a:t>; (3)</a:t>
            </a:r>
            <a:r>
              <a:rPr lang="zh-CN" altLang="en-US" sz="2000">
                <a:solidFill>
                  <a:srgbClr val="FF0000"/>
                </a:solidFill>
              </a:rPr>
              <a:t>这些信息在登录时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收集</a:t>
            </a:r>
            <a:r>
              <a:rPr lang="en-US" altLang="zh-CN" sz="2000">
                <a:solidFill>
                  <a:srgbClr val="FF0000"/>
                </a:solidFill>
              </a:rPr>
              <a:t>(</a:t>
            </a:r>
            <a:r>
              <a:rPr lang="zh-CN" altLang="en-US" sz="2000">
                <a:solidFill>
                  <a:srgbClr val="FF0000"/>
                </a:solidFill>
              </a:rPr>
              <a:t>从</a:t>
            </a:r>
            <a:r>
              <a:rPr lang="en-US" altLang="zh-CN" sz="2000">
                <a:solidFill>
                  <a:srgbClr val="FF0000"/>
                </a:solidFill>
              </a:rPr>
              <a:t>tty); (4)</a:t>
            </a:r>
            <a:r>
              <a:rPr lang="zh-CN" altLang="en-US" sz="2000">
                <a:solidFill>
                  <a:srgbClr val="FF0000"/>
                </a:solidFill>
              </a:rPr>
              <a:t>文件访问时校验</a:t>
            </a:r>
          </a:p>
        </p:txBody>
      </p:sp>
      <p:sp>
        <p:nvSpPr>
          <p:cNvPr id="565271" name="AutoShape 23"/>
          <p:cNvSpPr>
            <a:spLocks noChangeArrowheads="1"/>
          </p:cNvSpPr>
          <p:nvPr/>
        </p:nvSpPr>
        <p:spPr bwMode="auto">
          <a:xfrm rot="10800000">
            <a:off x="5410200" y="5972175"/>
            <a:ext cx="3352800" cy="838200"/>
          </a:xfrm>
          <a:prstGeom prst="wedgeRoundRectCallout">
            <a:avLst>
              <a:gd name="adj1" fmla="val 62685"/>
              <a:gd name="adj2" fmla="val 55301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又将许多东西联系在了一起</a:t>
            </a:r>
            <a:r>
              <a:rPr lang="en-US" altLang="zh-CN" sz="2400">
                <a:sym typeface="Symbol" panose="05050102010706020507" pitchFamily="18" charset="2"/>
              </a:rPr>
              <a:t>…OS</a:t>
            </a:r>
            <a:r>
              <a:rPr lang="zh-CN" altLang="en-US" sz="2400">
                <a:sym typeface="Symbol" panose="05050102010706020507" pitchFamily="18" charset="2"/>
              </a:rPr>
              <a:t>魅力所在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6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65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65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65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5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5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5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52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652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565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5251" grpId="0"/>
      <p:bldP spid="565261" grpId="0" animBg="1"/>
      <p:bldP spid="565265" grpId="0" animBg="1"/>
      <p:bldP spid="565266" grpId="0" animBg="1"/>
      <p:bldP spid="5652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回忆</a:t>
            </a:r>
            <a:r>
              <a:rPr lang="en-US" altLang="zh-CN" dirty="0"/>
              <a:t>:</a:t>
            </a:r>
            <a:r>
              <a:rPr lang="zh-CN" altLang="en-US" dirty="0"/>
              <a:t>进程控制块</a:t>
            </a:r>
            <a:r>
              <a:rPr lang="en-US" altLang="zh-CN" dirty="0"/>
              <a:t>PCB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686800" cy="579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81000" y="5562600"/>
            <a:ext cx="7848600" cy="10668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76200" y="1600200"/>
            <a:ext cx="88392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文件和文件系统的差别在哪里</a:t>
            </a:r>
            <a:r>
              <a:rPr lang="en-US" altLang="zh-CN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?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990600" y="3505200"/>
            <a:ext cx="7154863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从字面上理解：</a:t>
            </a:r>
            <a:r>
              <a:rPr lang="zh-CN" altLang="en-US" dirty="0">
                <a:solidFill>
                  <a:srgbClr val="FF0000"/>
                </a:solidFill>
              </a:rPr>
              <a:t>文件系统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管理文件的系统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为文件的各类操作和存储（增删改查）提供简单、高效、安全和可靠的管理功能。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良好运转的文件系统似乎也应该容错</a:t>
            </a:r>
          </a:p>
        </p:txBody>
      </p:sp>
      <p:sp>
        <p:nvSpPr>
          <p:cNvPr id="566275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有过这样的经历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66276" name="Group 4"/>
          <p:cNvGrpSpPr/>
          <p:nvPr/>
        </p:nvGrpSpPr>
        <p:grpSpPr bwMode="auto">
          <a:xfrm>
            <a:off x="1066800" y="1752600"/>
            <a:ext cx="7543800" cy="1114425"/>
            <a:chOff x="622" y="1170"/>
            <a:chExt cx="4752" cy="702"/>
          </a:xfrm>
        </p:grpSpPr>
        <p:sp>
          <p:nvSpPr>
            <p:cNvPr id="24614" name="Rectangle 5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用户当然不希望</a:t>
              </a:r>
              <a:r>
                <a:rPr lang="en-US" altLang="zh-CN" sz="2400"/>
                <a:t>: </a:t>
              </a:r>
              <a:r>
                <a:rPr lang="zh-CN" altLang="en-US" sz="2400"/>
                <a:t>早晨起来发现写了数月论文打不开了</a:t>
              </a:r>
              <a:r>
                <a:rPr lang="en-US" altLang="zh-CN" sz="2400"/>
                <a:t>(</a:t>
              </a:r>
              <a:r>
                <a:rPr lang="zh-CN" altLang="en-US" sz="2400"/>
                <a:t>如因下一块的</a:t>
              </a:r>
              <a:r>
                <a:rPr lang="en-US" altLang="zh-CN" sz="2400"/>
                <a:t>link</a:t>
              </a:r>
              <a:r>
                <a:rPr lang="zh-CN" altLang="en-US" sz="2400"/>
                <a:t>断了</a:t>
              </a:r>
              <a:r>
                <a:rPr lang="en-US" altLang="zh-CN" sz="2400"/>
                <a:t>)…</a:t>
              </a:r>
            </a:p>
          </p:txBody>
        </p:sp>
        <p:pic>
          <p:nvPicPr>
            <p:cNvPr id="24615" name="Picture 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66280" name="Group 8"/>
          <p:cNvGrpSpPr/>
          <p:nvPr/>
        </p:nvGrpSpPr>
        <p:grpSpPr bwMode="auto">
          <a:xfrm>
            <a:off x="1066800" y="2847975"/>
            <a:ext cx="7543800" cy="1114425"/>
            <a:chOff x="622" y="1170"/>
            <a:chExt cx="4752" cy="702"/>
          </a:xfrm>
        </p:grpSpPr>
        <p:sp>
          <p:nvSpPr>
            <p:cNvPr id="24612" name="Rectangle 9"/>
            <p:cNvSpPr>
              <a:spLocks noChangeArrowheads="1"/>
            </p:cNvSpPr>
            <p:nvPr/>
          </p:nvSpPr>
          <p:spPr bwMode="auto">
            <a:xfrm>
              <a:off x="622" y="1170"/>
              <a:ext cx="4752" cy="70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错误是难免的</a:t>
              </a:r>
              <a:r>
                <a:rPr lang="en-US" altLang="zh-CN" sz="2400"/>
                <a:t>: </a:t>
              </a:r>
              <a:r>
                <a:rPr lang="zh-CN" altLang="en-US" sz="2400"/>
                <a:t>误操作、突然断电、无处不在的电磁干扰</a:t>
              </a:r>
              <a:r>
                <a:rPr lang="en-US" altLang="zh-CN" sz="2400"/>
                <a:t>…</a:t>
              </a:r>
            </a:p>
          </p:txBody>
        </p:sp>
        <p:pic>
          <p:nvPicPr>
            <p:cNvPr id="24613" name="Picture 10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6283" name="Rectangle 11"/>
          <p:cNvSpPr>
            <a:spLocks noChangeArrowheads="1"/>
          </p:cNvSpPr>
          <p:nvPr/>
        </p:nvSpPr>
        <p:spPr bwMode="auto">
          <a:xfrm>
            <a:off x="2928938" y="3489325"/>
            <a:ext cx="5529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怎么办</a:t>
            </a:r>
            <a:r>
              <a:rPr lang="en-US" altLang="zh-CN" sz="2400">
                <a:solidFill>
                  <a:srgbClr val="FF0000"/>
                </a:solidFill>
              </a:rPr>
              <a:t>?  </a:t>
            </a:r>
            <a:r>
              <a:rPr lang="zh-CN" altLang="en-US" sz="2400">
                <a:solidFill>
                  <a:srgbClr val="FF0000"/>
                </a:solidFill>
              </a:rPr>
              <a:t>错误避免还是错误恢复</a:t>
            </a:r>
            <a:r>
              <a:rPr lang="en-US" altLang="zh-CN" sz="2400">
                <a:solidFill>
                  <a:srgbClr val="FF0000"/>
                </a:solidFill>
              </a:rPr>
              <a:t>…</a:t>
            </a:r>
          </a:p>
        </p:txBody>
      </p:sp>
      <p:grpSp>
        <p:nvGrpSpPr>
          <p:cNvPr id="566284" name="Group 12"/>
          <p:cNvGrpSpPr/>
          <p:nvPr/>
        </p:nvGrpSpPr>
        <p:grpSpPr bwMode="auto">
          <a:xfrm>
            <a:off x="3886200" y="866775"/>
            <a:ext cx="4862513" cy="1090613"/>
            <a:chOff x="2265" y="538"/>
            <a:chExt cx="3063" cy="687"/>
          </a:xfrm>
        </p:grpSpPr>
        <p:sp>
          <p:nvSpPr>
            <p:cNvPr id="24601" name="Rectangle 13"/>
            <p:cNvSpPr>
              <a:spLocks noChangeArrowheads="1"/>
            </p:cNvSpPr>
            <p:nvPr/>
          </p:nvSpPr>
          <p:spPr bwMode="auto">
            <a:xfrm>
              <a:off x="3264" y="864"/>
              <a:ext cx="676" cy="312"/>
            </a:xfrm>
            <a:prstGeom prst="rect">
              <a:avLst/>
            </a:prstGeom>
            <a:solidFill>
              <a:srgbClr val="FFFF00"/>
            </a:solidFill>
            <a:ln w="381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>
                  <a:latin typeface="Comic Sans MS" panose="030F0702030302020204" pitchFamily="66" charset="0"/>
                </a:rPr>
                <a:t>内存</a:t>
              </a:r>
            </a:p>
          </p:txBody>
        </p:sp>
        <p:sp>
          <p:nvSpPr>
            <p:cNvPr id="24602" name="Oval 14"/>
            <p:cNvSpPr>
              <a:spLocks noChangeArrowheads="1"/>
            </p:cNvSpPr>
            <p:nvPr/>
          </p:nvSpPr>
          <p:spPr bwMode="auto">
            <a:xfrm>
              <a:off x="4546" y="778"/>
              <a:ext cx="777" cy="16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3" name="Oval 15"/>
            <p:cNvSpPr>
              <a:spLocks noChangeArrowheads="1"/>
            </p:cNvSpPr>
            <p:nvPr/>
          </p:nvSpPr>
          <p:spPr bwMode="auto">
            <a:xfrm>
              <a:off x="4546" y="1056"/>
              <a:ext cx="777" cy="169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4" name="Line 16"/>
            <p:cNvSpPr>
              <a:spLocks noChangeShapeType="1"/>
            </p:cNvSpPr>
            <p:nvPr/>
          </p:nvSpPr>
          <p:spPr bwMode="auto">
            <a:xfrm>
              <a:off x="4546" y="879"/>
              <a:ext cx="14" cy="2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5" name="Line 17"/>
            <p:cNvSpPr>
              <a:spLocks noChangeShapeType="1"/>
            </p:cNvSpPr>
            <p:nvPr/>
          </p:nvSpPr>
          <p:spPr bwMode="auto">
            <a:xfrm>
              <a:off x="5323" y="879"/>
              <a:ext cx="5" cy="27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6" name="Rectangle 18"/>
            <p:cNvSpPr>
              <a:spLocks noChangeArrowheads="1"/>
            </p:cNvSpPr>
            <p:nvPr/>
          </p:nvSpPr>
          <p:spPr bwMode="auto">
            <a:xfrm>
              <a:off x="3705" y="874"/>
              <a:ext cx="233" cy="67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7" name="Line 19"/>
            <p:cNvSpPr>
              <a:spLocks noChangeShapeType="1"/>
            </p:cNvSpPr>
            <p:nvPr/>
          </p:nvSpPr>
          <p:spPr bwMode="auto">
            <a:xfrm>
              <a:off x="3945" y="922"/>
              <a:ext cx="738" cy="10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4608" name="Rectangle 20"/>
            <p:cNvSpPr>
              <a:spLocks noChangeArrowheads="1"/>
            </p:cNvSpPr>
            <p:nvPr/>
          </p:nvSpPr>
          <p:spPr bwMode="auto">
            <a:xfrm>
              <a:off x="4662" y="1014"/>
              <a:ext cx="234" cy="68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09" name="AutoShape 21"/>
            <p:cNvSpPr>
              <a:spLocks noChangeArrowheads="1"/>
            </p:cNvSpPr>
            <p:nvPr/>
          </p:nvSpPr>
          <p:spPr bwMode="auto">
            <a:xfrm>
              <a:off x="2841" y="682"/>
              <a:ext cx="505" cy="237"/>
            </a:xfrm>
            <a:prstGeom prst="lightningBolt">
              <a:avLst/>
            </a:prstGeom>
            <a:solidFill>
              <a:srgbClr val="FF0000"/>
            </a:solidFill>
            <a:ln w="381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0" name="AutoShape 22"/>
            <p:cNvSpPr>
              <a:spLocks noChangeArrowheads="1"/>
            </p:cNvSpPr>
            <p:nvPr/>
          </p:nvSpPr>
          <p:spPr bwMode="auto">
            <a:xfrm>
              <a:off x="2265" y="538"/>
              <a:ext cx="777" cy="371"/>
            </a:xfrm>
            <a:prstGeom prst="irregularSeal2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611" name="Text Box 23"/>
            <p:cNvSpPr txBox="1">
              <a:spLocks noChangeArrowheads="1"/>
            </p:cNvSpPr>
            <p:nvPr/>
          </p:nvSpPr>
          <p:spPr bwMode="auto">
            <a:xfrm>
              <a:off x="2363" y="586"/>
              <a:ext cx="53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000">
                  <a:latin typeface="Comic Sans MS" panose="030F0702030302020204" pitchFamily="66" charset="0"/>
                </a:rPr>
                <a:t>crash</a:t>
              </a:r>
            </a:p>
          </p:txBody>
        </p:sp>
      </p:grpSp>
      <p:grpSp>
        <p:nvGrpSpPr>
          <p:cNvPr id="566296" name="Group 24"/>
          <p:cNvGrpSpPr/>
          <p:nvPr/>
        </p:nvGrpSpPr>
        <p:grpSpPr bwMode="auto">
          <a:xfrm>
            <a:off x="1066800" y="4114800"/>
            <a:ext cx="7543800" cy="603250"/>
            <a:chOff x="622" y="1170"/>
            <a:chExt cx="4752" cy="380"/>
          </a:xfrm>
        </p:grpSpPr>
        <p:sp>
          <p:nvSpPr>
            <p:cNvPr id="24599" name="Rectangle 25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>
                  <a:solidFill>
                    <a:srgbClr val="FF0000"/>
                  </a:solidFill>
                </a:rPr>
                <a:t>RAID</a:t>
              </a:r>
              <a:r>
                <a:rPr lang="en-US" altLang="zh-CN" sz="2400" dirty="0"/>
                <a:t>(Redundant Arrays of Inexpensive Disks)</a:t>
              </a:r>
            </a:p>
          </p:txBody>
        </p:sp>
        <p:pic>
          <p:nvPicPr>
            <p:cNvPr id="24600" name="Picture 26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6299" name="AutoShape 27"/>
          <p:cNvSpPr>
            <a:spLocks noChangeArrowheads="1"/>
          </p:cNvSpPr>
          <p:nvPr/>
        </p:nvSpPr>
        <p:spPr bwMode="auto">
          <a:xfrm>
            <a:off x="7543800" y="4953000"/>
            <a:ext cx="838200" cy="838200"/>
          </a:xfrm>
          <a:prstGeom prst="can">
            <a:avLst>
              <a:gd name="adj" fmla="val 25000"/>
            </a:avLst>
          </a:prstGeom>
          <a:solidFill>
            <a:srgbClr val="FF66CC"/>
          </a:solidFill>
          <a:ln w="381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66300" name="AutoShape 28"/>
          <p:cNvSpPr>
            <a:spLocks noChangeArrowheads="1"/>
          </p:cNvSpPr>
          <p:nvPr/>
        </p:nvSpPr>
        <p:spPr bwMode="auto">
          <a:xfrm>
            <a:off x="6019800" y="4953000"/>
            <a:ext cx="838200" cy="838200"/>
          </a:xfrm>
          <a:prstGeom prst="can">
            <a:avLst>
              <a:gd name="adj" fmla="val 25000"/>
            </a:avLst>
          </a:prstGeom>
          <a:solidFill>
            <a:srgbClr val="53FB25"/>
          </a:solidFill>
          <a:ln w="381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6301" name="Group 29"/>
          <p:cNvGrpSpPr/>
          <p:nvPr/>
        </p:nvGrpSpPr>
        <p:grpSpPr bwMode="auto">
          <a:xfrm>
            <a:off x="1066800" y="4752976"/>
            <a:ext cx="7543800" cy="1643063"/>
            <a:chOff x="622" y="1170"/>
            <a:chExt cx="4752" cy="1035"/>
          </a:xfrm>
        </p:grpSpPr>
        <p:sp>
          <p:nvSpPr>
            <p:cNvPr id="24597" name="Rectangle 30"/>
            <p:cNvSpPr>
              <a:spLocks noChangeArrowheads="1"/>
            </p:cNvSpPr>
            <p:nvPr/>
          </p:nvSpPr>
          <p:spPr bwMode="auto">
            <a:xfrm>
              <a:off x="622" y="1170"/>
              <a:ext cx="4752" cy="1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 dirty="0"/>
                <a:t>RAID</a:t>
              </a:r>
              <a:r>
                <a:rPr lang="zh-CN" altLang="en-US" sz="2400" dirty="0"/>
                <a:t>基本思想就是</a:t>
              </a:r>
              <a:r>
                <a:rPr lang="zh-CN" altLang="en-US" sz="2400" dirty="0">
                  <a:solidFill>
                    <a:srgbClr val="FF0000"/>
                  </a:solidFill>
                </a:rPr>
                <a:t>冗余</a:t>
              </a:r>
              <a:r>
                <a:rPr lang="en-US" altLang="zh-CN" sz="2400" dirty="0">
                  <a:solidFill>
                    <a:srgbClr val="FF0000"/>
                  </a:solidFill>
                </a:rPr>
                <a:t>(R): 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如在镜像磁盘上备份数据</a:t>
              </a:r>
              <a:r>
                <a:rPr lang="zh-CN" altLang="en-US" sz="2400" dirty="0"/>
                <a:t>，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dirty="0"/>
                <a:t>发现错误时拷贝镜像磁盘</a:t>
              </a:r>
              <a:r>
                <a:rPr lang="en-US" altLang="zh-CN" sz="2400" dirty="0"/>
                <a:t>(</a:t>
              </a:r>
              <a:r>
                <a:rPr lang="zh-CN" altLang="en-US" sz="2400" dirty="0"/>
                <a:t>恢复</a:t>
              </a:r>
              <a:r>
                <a:rPr lang="en-US" altLang="zh-CN" sz="2400" dirty="0"/>
                <a:t>)</a:t>
              </a:r>
            </a:p>
          </p:txBody>
        </p:sp>
        <p:pic>
          <p:nvPicPr>
            <p:cNvPr id="24598" name="Picture 31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6304" name="Rectangle 32"/>
          <p:cNvSpPr>
            <a:spLocks noChangeArrowheads="1"/>
          </p:cNvSpPr>
          <p:nvPr/>
        </p:nvSpPr>
        <p:spPr bwMode="auto">
          <a:xfrm>
            <a:off x="7315200" y="6096000"/>
            <a:ext cx="1143000" cy="533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内存</a:t>
            </a:r>
          </a:p>
        </p:txBody>
      </p:sp>
      <p:sp>
        <p:nvSpPr>
          <p:cNvPr id="566305" name="AutoShape 33"/>
          <p:cNvSpPr>
            <a:spLocks noChangeArrowheads="1"/>
          </p:cNvSpPr>
          <p:nvPr/>
        </p:nvSpPr>
        <p:spPr bwMode="auto">
          <a:xfrm>
            <a:off x="7696200" y="5791200"/>
            <a:ext cx="228600" cy="304800"/>
          </a:xfrm>
          <a:prstGeom prst="upDownArrow">
            <a:avLst>
              <a:gd name="adj1" fmla="val 50000"/>
              <a:gd name="adj2" fmla="val 2666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6306" name="Group 34"/>
          <p:cNvGrpSpPr/>
          <p:nvPr/>
        </p:nvGrpSpPr>
        <p:grpSpPr bwMode="auto">
          <a:xfrm>
            <a:off x="6172200" y="5791200"/>
            <a:ext cx="1143000" cy="625475"/>
            <a:chOff x="3744" y="3552"/>
            <a:chExt cx="672" cy="394"/>
          </a:xfrm>
        </p:grpSpPr>
        <p:sp>
          <p:nvSpPr>
            <p:cNvPr id="24595" name="Freeform 35"/>
            <p:cNvSpPr/>
            <p:nvPr/>
          </p:nvSpPr>
          <p:spPr bwMode="auto">
            <a:xfrm>
              <a:off x="4080" y="3552"/>
              <a:ext cx="336" cy="368"/>
            </a:xfrm>
            <a:custGeom>
              <a:avLst/>
              <a:gdLst>
                <a:gd name="T0" fmla="*/ 336 w 336"/>
                <a:gd name="T1" fmla="*/ 336 h 368"/>
                <a:gd name="T2" fmla="*/ 192 w 336"/>
                <a:gd name="T3" fmla="*/ 336 h 368"/>
                <a:gd name="T4" fmla="*/ 48 w 336"/>
                <a:gd name="T5" fmla="*/ 144 h 368"/>
                <a:gd name="T6" fmla="*/ 0 w 336"/>
                <a:gd name="T7" fmla="*/ 0 h 3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368">
                  <a:moveTo>
                    <a:pt x="336" y="336"/>
                  </a:moveTo>
                  <a:cubicBezTo>
                    <a:pt x="288" y="352"/>
                    <a:pt x="240" y="368"/>
                    <a:pt x="192" y="336"/>
                  </a:cubicBezTo>
                  <a:cubicBezTo>
                    <a:pt x="144" y="304"/>
                    <a:pt x="80" y="200"/>
                    <a:pt x="48" y="144"/>
                  </a:cubicBezTo>
                  <a:cubicBezTo>
                    <a:pt x="16" y="88"/>
                    <a:pt x="8" y="44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596" name="Text Box 36"/>
            <p:cNvSpPr txBox="1">
              <a:spLocks noChangeArrowheads="1"/>
            </p:cNvSpPr>
            <p:nvPr/>
          </p:nvSpPr>
          <p:spPr bwMode="auto">
            <a:xfrm>
              <a:off x="3744" y="3696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出错</a:t>
              </a:r>
            </a:p>
          </p:txBody>
        </p:sp>
      </p:grpSp>
      <p:grpSp>
        <p:nvGrpSpPr>
          <p:cNvPr id="566309" name="Group 37"/>
          <p:cNvGrpSpPr/>
          <p:nvPr/>
        </p:nvGrpSpPr>
        <p:grpSpPr bwMode="auto">
          <a:xfrm>
            <a:off x="6843713" y="4967288"/>
            <a:ext cx="914400" cy="595312"/>
            <a:chOff x="4119" y="3033"/>
            <a:chExt cx="576" cy="375"/>
          </a:xfrm>
        </p:grpSpPr>
        <p:sp>
          <p:nvSpPr>
            <p:cNvPr id="24593" name="AutoShape 38"/>
            <p:cNvSpPr>
              <a:spLocks noChangeArrowheads="1"/>
            </p:cNvSpPr>
            <p:nvPr/>
          </p:nvSpPr>
          <p:spPr bwMode="auto">
            <a:xfrm>
              <a:off x="4224" y="3216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bg1"/>
            </a:solidFill>
            <a:ln w="9525" algn="ctr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4594" name="Text Box 39"/>
            <p:cNvSpPr txBox="1">
              <a:spLocks noChangeArrowheads="1"/>
            </p:cNvSpPr>
            <p:nvPr/>
          </p:nvSpPr>
          <p:spPr bwMode="auto">
            <a:xfrm>
              <a:off x="4119" y="3033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</a:rPr>
                <a:t>复制</a:t>
              </a:r>
            </a:p>
          </p:txBody>
        </p:sp>
      </p:grpSp>
      <p:sp>
        <p:nvSpPr>
          <p:cNvPr id="566312" name="AutoShape 40"/>
          <p:cNvSpPr>
            <a:spLocks noChangeArrowheads="1"/>
          </p:cNvSpPr>
          <p:nvPr/>
        </p:nvSpPr>
        <p:spPr bwMode="auto">
          <a:xfrm rot="-2801081">
            <a:off x="6915944" y="5601494"/>
            <a:ext cx="230187" cy="631825"/>
          </a:xfrm>
          <a:prstGeom prst="upDownArrow">
            <a:avLst>
              <a:gd name="adj1" fmla="val 50000"/>
              <a:gd name="adj2" fmla="val 5489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6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6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6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66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66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66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66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66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66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63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6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63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66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6275" grpId="0"/>
      <p:bldP spid="566283" grpId="0"/>
      <p:bldP spid="566299" grpId="0" animBg="1"/>
      <p:bldP spid="566300" grpId="0" animBg="1"/>
      <p:bldP spid="566304" grpId="0" animBg="1"/>
      <p:bldP spid="566305" grpId="0" animBg="1"/>
      <p:bldP spid="566305" grpId="1" animBg="1"/>
      <p:bldP spid="5663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RAID</a:t>
            </a:r>
            <a:r>
              <a:rPr lang="zh-CN" altLang="en-US"/>
              <a:t>的简单实现</a:t>
            </a:r>
          </a:p>
        </p:txBody>
      </p:sp>
      <p:sp>
        <p:nvSpPr>
          <p:cNvPr id="567299" name="Rectangle 3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首先需要判断是否出错</a:t>
            </a:r>
            <a:r>
              <a:rPr lang="en-US" altLang="zh-CN"/>
              <a:t>?</a:t>
            </a:r>
            <a:endParaRPr lang="en-US" altLang="zh-CN">
              <a:solidFill>
                <a:srgbClr val="FF0000"/>
              </a:solidFill>
            </a:endParaRPr>
          </a:p>
        </p:txBody>
      </p:sp>
      <p:grpSp>
        <p:nvGrpSpPr>
          <p:cNvPr id="567300" name="Group 4"/>
          <p:cNvGrpSpPr/>
          <p:nvPr/>
        </p:nvGrpSpPr>
        <p:grpSpPr bwMode="auto">
          <a:xfrm>
            <a:off x="990600" y="1905000"/>
            <a:ext cx="4627563" cy="685800"/>
            <a:chOff x="1104" y="1200"/>
            <a:chExt cx="2915" cy="432"/>
          </a:xfrm>
        </p:grpSpPr>
        <p:sp>
          <p:nvSpPr>
            <p:cNvPr id="25634" name="Rectangle 5"/>
            <p:cNvSpPr>
              <a:spLocks noChangeArrowheads="1"/>
            </p:cNvSpPr>
            <p:nvPr/>
          </p:nvSpPr>
          <p:spPr bwMode="auto">
            <a:xfrm>
              <a:off x="1920" y="1200"/>
              <a:ext cx="816" cy="432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F0C19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35" name="Text Box 6"/>
            <p:cNvSpPr txBox="1">
              <a:spLocks noChangeArrowheads="1"/>
            </p:cNvSpPr>
            <p:nvPr/>
          </p:nvSpPr>
          <p:spPr bwMode="auto">
            <a:xfrm>
              <a:off x="1104" y="1272"/>
              <a:ext cx="18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cksum(       blk       )</a:t>
              </a:r>
            </a:p>
          </p:txBody>
        </p:sp>
        <p:sp>
          <p:nvSpPr>
            <p:cNvPr id="25636" name="Line 7"/>
            <p:cNvSpPr>
              <a:spLocks noChangeShapeType="1"/>
            </p:cNvSpPr>
            <p:nvPr/>
          </p:nvSpPr>
          <p:spPr bwMode="auto">
            <a:xfrm>
              <a:off x="2976" y="1416"/>
              <a:ext cx="432" cy="0"/>
            </a:xfrm>
            <a:prstGeom prst="line">
              <a:avLst/>
            </a:prstGeom>
            <a:noFill/>
            <a:ln w="38100">
              <a:solidFill>
                <a:srgbClr val="0F0C19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25637" name="Text Box 8"/>
            <p:cNvSpPr txBox="1">
              <a:spLocks noChangeArrowheads="1"/>
            </p:cNvSpPr>
            <p:nvPr/>
          </p:nvSpPr>
          <p:spPr bwMode="auto">
            <a:xfrm>
              <a:off x="3368" y="1272"/>
              <a:ext cx="6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45148</a:t>
              </a:r>
            </a:p>
          </p:txBody>
        </p:sp>
      </p:grpSp>
      <p:grpSp>
        <p:nvGrpSpPr>
          <p:cNvPr id="567305" name="Group 9"/>
          <p:cNvGrpSpPr/>
          <p:nvPr/>
        </p:nvGrpSpPr>
        <p:grpSpPr bwMode="auto">
          <a:xfrm>
            <a:off x="5791200" y="2362200"/>
            <a:ext cx="1295400" cy="1169988"/>
            <a:chOff x="3648" y="1488"/>
            <a:chExt cx="816" cy="737"/>
          </a:xfrm>
        </p:grpSpPr>
        <p:sp>
          <p:nvSpPr>
            <p:cNvPr id="25631" name="Rectangle 10"/>
            <p:cNvSpPr>
              <a:spLocks noChangeArrowheads="1"/>
            </p:cNvSpPr>
            <p:nvPr/>
          </p:nvSpPr>
          <p:spPr bwMode="auto">
            <a:xfrm>
              <a:off x="3648" y="1776"/>
              <a:ext cx="816" cy="449"/>
            </a:xfrm>
            <a:prstGeom prst="rect">
              <a:avLst/>
            </a:prstGeom>
            <a:solidFill>
              <a:srgbClr val="66FF66"/>
            </a:solidFill>
            <a:ln w="38100">
              <a:solidFill>
                <a:srgbClr val="0F0C19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32" name="Rectangle 11"/>
            <p:cNvSpPr>
              <a:spLocks noChangeArrowheads="1"/>
            </p:cNvSpPr>
            <p:nvPr/>
          </p:nvSpPr>
          <p:spPr bwMode="auto">
            <a:xfrm>
              <a:off x="3648" y="1505"/>
              <a:ext cx="816" cy="271"/>
            </a:xfrm>
            <a:prstGeom prst="rect">
              <a:avLst/>
            </a:prstGeom>
            <a:noFill/>
            <a:ln w="38100">
              <a:solidFill>
                <a:srgbClr val="0F0C19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33" name="Text Box 12"/>
            <p:cNvSpPr txBox="1">
              <a:spLocks noChangeArrowheads="1"/>
            </p:cNvSpPr>
            <p:nvPr/>
          </p:nvSpPr>
          <p:spPr bwMode="auto">
            <a:xfrm>
              <a:off x="3707" y="1488"/>
              <a:ext cx="6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F0C1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45148</a:t>
              </a:r>
            </a:p>
          </p:txBody>
        </p:sp>
      </p:grpSp>
      <p:sp>
        <p:nvSpPr>
          <p:cNvPr id="25606" name="Text Box 13"/>
          <p:cNvSpPr txBox="1">
            <a:spLocks noChangeArrowheads="1"/>
          </p:cNvSpPr>
          <p:nvPr/>
        </p:nvSpPr>
        <p:spPr bwMode="auto">
          <a:xfrm>
            <a:off x="4876800" y="277018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F0C19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zh-CN" sz="2400">
              <a:solidFill>
                <a:schemeClr val="accent2"/>
              </a:solidFill>
            </a:endParaRPr>
          </a:p>
        </p:txBody>
      </p:sp>
      <p:sp>
        <p:nvSpPr>
          <p:cNvPr id="567310" name="Freeform 14"/>
          <p:cNvSpPr/>
          <p:nvPr/>
        </p:nvSpPr>
        <p:spPr bwMode="auto">
          <a:xfrm>
            <a:off x="3505200" y="2438400"/>
            <a:ext cx="2438400" cy="774700"/>
          </a:xfrm>
          <a:custGeom>
            <a:avLst/>
            <a:gdLst>
              <a:gd name="T0" fmla="*/ 2147483647 w 1536"/>
              <a:gd name="T1" fmla="*/ 2147483647 h 488"/>
              <a:gd name="T2" fmla="*/ 2147483647 w 1536"/>
              <a:gd name="T3" fmla="*/ 2147483647 h 488"/>
              <a:gd name="T4" fmla="*/ 2147483647 w 1536"/>
              <a:gd name="T5" fmla="*/ 2147483647 h 488"/>
              <a:gd name="T6" fmla="*/ 2147483647 w 1536"/>
              <a:gd name="T7" fmla="*/ 2147483647 h 488"/>
              <a:gd name="T8" fmla="*/ 0 w 1536"/>
              <a:gd name="T9" fmla="*/ 0 h 48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6" h="488">
                <a:moveTo>
                  <a:pt x="1536" y="480"/>
                </a:moveTo>
                <a:cubicBezTo>
                  <a:pt x="1524" y="484"/>
                  <a:pt x="1512" y="488"/>
                  <a:pt x="1440" y="480"/>
                </a:cubicBezTo>
                <a:cubicBezTo>
                  <a:pt x="1368" y="472"/>
                  <a:pt x="1272" y="480"/>
                  <a:pt x="1104" y="432"/>
                </a:cubicBezTo>
                <a:cubicBezTo>
                  <a:pt x="936" y="384"/>
                  <a:pt x="616" y="264"/>
                  <a:pt x="432" y="192"/>
                </a:cubicBezTo>
                <a:cubicBezTo>
                  <a:pt x="248" y="120"/>
                  <a:pt x="124" y="60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67311" name="Group 15"/>
          <p:cNvGrpSpPr/>
          <p:nvPr/>
        </p:nvGrpSpPr>
        <p:grpSpPr bwMode="auto">
          <a:xfrm>
            <a:off x="5562600" y="1371600"/>
            <a:ext cx="838200" cy="838200"/>
            <a:chOff x="3504" y="864"/>
            <a:chExt cx="528" cy="528"/>
          </a:xfrm>
        </p:grpSpPr>
        <p:sp>
          <p:nvSpPr>
            <p:cNvPr id="25628" name="Freeform 16"/>
            <p:cNvSpPr/>
            <p:nvPr/>
          </p:nvSpPr>
          <p:spPr bwMode="auto">
            <a:xfrm>
              <a:off x="3504" y="1152"/>
              <a:ext cx="240" cy="144"/>
            </a:xfrm>
            <a:custGeom>
              <a:avLst/>
              <a:gdLst>
                <a:gd name="T0" fmla="*/ 0 w 240"/>
                <a:gd name="T1" fmla="*/ 144 h 144"/>
                <a:gd name="T2" fmla="*/ 192 w 240"/>
                <a:gd name="T3" fmla="*/ 48 h 144"/>
                <a:gd name="T4" fmla="*/ 240 w 240"/>
                <a:gd name="T5" fmla="*/ 0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144">
                  <a:moveTo>
                    <a:pt x="0" y="144"/>
                  </a:moveTo>
                  <a:cubicBezTo>
                    <a:pt x="76" y="108"/>
                    <a:pt x="152" y="72"/>
                    <a:pt x="192" y="48"/>
                  </a:cubicBezTo>
                  <a:cubicBezTo>
                    <a:pt x="232" y="24"/>
                    <a:pt x="236" y="12"/>
                    <a:pt x="24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9" name="Freeform 17"/>
            <p:cNvSpPr/>
            <p:nvPr/>
          </p:nvSpPr>
          <p:spPr bwMode="auto">
            <a:xfrm rot="-4878819">
              <a:off x="3744" y="1200"/>
              <a:ext cx="240" cy="144"/>
            </a:xfrm>
            <a:custGeom>
              <a:avLst/>
              <a:gdLst>
                <a:gd name="T0" fmla="*/ 0 w 240"/>
                <a:gd name="T1" fmla="*/ 144 h 144"/>
                <a:gd name="T2" fmla="*/ 192 w 240"/>
                <a:gd name="T3" fmla="*/ 48 h 144"/>
                <a:gd name="T4" fmla="*/ 240 w 240"/>
                <a:gd name="T5" fmla="*/ 0 h 14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40" h="144">
                  <a:moveTo>
                    <a:pt x="0" y="144"/>
                  </a:moveTo>
                  <a:cubicBezTo>
                    <a:pt x="76" y="108"/>
                    <a:pt x="152" y="72"/>
                    <a:pt x="192" y="48"/>
                  </a:cubicBezTo>
                  <a:cubicBezTo>
                    <a:pt x="232" y="24"/>
                    <a:pt x="236" y="12"/>
                    <a:pt x="24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30" name="Text Box 18"/>
            <p:cNvSpPr txBox="1">
              <a:spLocks noChangeArrowheads="1"/>
            </p:cNvSpPr>
            <p:nvPr/>
          </p:nvSpPr>
          <p:spPr bwMode="auto">
            <a:xfrm>
              <a:off x="3504" y="864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对比</a:t>
              </a:r>
            </a:p>
          </p:txBody>
        </p:sp>
      </p:grpSp>
      <p:sp>
        <p:nvSpPr>
          <p:cNvPr id="567315" name="Rectangle 19"/>
          <p:cNvSpPr>
            <a:spLocks noChangeArrowheads="1"/>
          </p:cNvSpPr>
          <p:nvPr/>
        </p:nvSpPr>
        <p:spPr bwMode="auto">
          <a:xfrm>
            <a:off x="762000" y="36576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此时的磁盘读写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67316" name="AutoShape 20"/>
          <p:cNvSpPr>
            <a:spLocks noChangeArrowheads="1"/>
          </p:cNvSpPr>
          <p:nvPr/>
        </p:nvSpPr>
        <p:spPr bwMode="auto">
          <a:xfrm>
            <a:off x="7772400" y="4038600"/>
            <a:ext cx="838200" cy="838200"/>
          </a:xfrm>
          <a:prstGeom prst="can">
            <a:avLst>
              <a:gd name="adj" fmla="val 25000"/>
            </a:avLst>
          </a:prstGeom>
          <a:solidFill>
            <a:srgbClr val="FF66CC"/>
          </a:solidFill>
          <a:ln w="381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67317" name="AutoShape 21"/>
          <p:cNvSpPr>
            <a:spLocks noChangeArrowheads="1"/>
          </p:cNvSpPr>
          <p:nvPr/>
        </p:nvSpPr>
        <p:spPr bwMode="auto">
          <a:xfrm>
            <a:off x="6248400" y="4038600"/>
            <a:ext cx="838200" cy="838200"/>
          </a:xfrm>
          <a:prstGeom prst="can">
            <a:avLst>
              <a:gd name="adj" fmla="val 25000"/>
            </a:avLst>
          </a:prstGeom>
          <a:solidFill>
            <a:srgbClr val="53FB25"/>
          </a:solidFill>
          <a:ln w="38100">
            <a:solidFill>
              <a:schemeClr val="tx1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478" tIns="44445" rIns="90478" bIns="44445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67318" name="Rectangle 22"/>
          <p:cNvSpPr>
            <a:spLocks noChangeArrowheads="1"/>
          </p:cNvSpPr>
          <p:nvPr/>
        </p:nvSpPr>
        <p:spPr bwMode="auto">
          <a:xfrm>
            <a:off x="7543800" y="5181600"/>
            <a:ext cx="1143000" cy="533400"/>
          </a:xfrm>
          <a:prstGeom prst="rect">
            <a:avLst/>
          </a:prstGeom>
          <a:solidFill>
            <a:schemeClr val="bg1"/>
          </a:solidFill>
          <a:ln w="2857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内存</a:t>
            </a:r>
          </a:p>
        </p:txBody>
      </p:sp>
      <p:sp>
        <p:nvSpPr>
          <p:cNvPr id="567319" name="AutoShape 23"/>
          <p:cNvSpPr>
            <a:spLocks noChangeArrowheads="1"/>
          </p:cNvSpPr>
          <p:nvPr/>
        </p:nvSpPr>
        <p:spPr bwMode="auto">
          <a:xfrm>
            <a:off x="7924800" y="4876800"/>
            <a:ext cx="228600" cy="304800"/>
          </a:xfrm>
          <a:prstGeom prst="upDownArrow">
            <a:avLst>
              <a:gd name="adj1" fmla="val 50000"/>
              <a:gd name="adj2" fmla="val 26667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7320" name="Group 24"/>
          <p:cNvGrpSpPr/>
          <p:nvPr/>
        </p:nvGrpSpPr>
        <p:grpSpPr bwMode="auto">
          <a:xfrm>
            <a:off x="6400800" y="4876800"/>
            <a:ext cx="1143000" cy="625475"/>
            <a:chOff x="3744" y="3552"/>
            <a:chExt cx="672" cy="394"/>
          </a:xfrm>
        </p:grpSpPr>
        <p:sp>
          <p:nvSpPr>
            <p:cNvPr id="25626" name="Freeform 25"/>
            <p:cNvSpPr/>
            <p:nvPr/>
          </p:nvSpPr>
          <p:spPr bwMode="auto">
            <a:xfrm>
              <a:off x="4080" y="3552"/>
              <a:ext cx="336" cy="368"/>
            </a:xfrm>
            <a:custGeom>
              <a:avLst/>
              <a:gdLst>
                <a:gd name="T0" fmla="*/ 336 w 336"/>
                <a:gd name="T1" fmla="*/ 336 h 368"/>
                <a:gd name="T2" fmla="*/ 192 w 336"/>
                <a:gd name="T3" fmla="*/ 336 h 368"/>
                <a:gd name="T4" fmla="*/ 48 w 336"/>
                <a:gd name="T5" fmla="*/ 144 h 368"/>
                <a:gd name="T6" fmla="*/ 0 w 336"/>
                <a:gd name="T7" fmla="*/ 0 h 36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36" h="368">
                  <a:moveTo>
                    <a:pt x="336" y="336"/>
                  </a:moveTo>
                  <a:cubicBezTo>
                    <a:pt x="288" y="352"/>
                    <a:pt x="240" y="368"/>
                    <a:pt x="192" y="336"/>
                  </a:cubicBezTo>
                  <a:cubicBezTo>
                    <a:pt x="144" y="304"/>
                    <a:pt x="80" y="200"/>
                    <a:pt x="48" y="144"/>
                  </a:cubicBezTo>
                  <a:cubicBezTo>
                    <a:pt x="16" y="88"/>
                    <a:pt x="8" y="44"/>
                    <a:pt x="0" y="0"/>
                  </a:cubicBez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627" name="Text Box 26"/>
            <p:cNvSpPr txBox="1">
              <a:spLocks noChangeArrowheads="1"/>
            </p:cNvSpPr>
            <p:nvPr/>
          </p:nvSpPr>
          <p:spPr bwMode="auto">
            <a:xfrm>
              <a:off x="3744" y="3696"/>
              <a:ext cx="57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出错</a:t>
              </a:r>
            </a:p>
          </p:txBody>
        </p:sp>
      </p:grpSp>
      <p:grpSp>
        <p:nvGrpSpPr>
          <p:cNvPr id="567323" name="Group 27"/>
          <p:cNvGrpSpPr/>
          <p:nvPr/>
        </p:nvGrpSpPr>
        <p:grpSpPr bwMode="auto">
          <a:xfrm>
            <a:off x="7072313" y="4052888"/>
            <a:ext cx="914400" cy="595312"/>
            <a:chOff x="4119" y="3033"/>
            <a:chExt cx="576" cy="375"/>
          </a:xfrm>
        </p:grpSpPr>
        <p:sp>
          <p:nvSpPr>
            <p:cNvPr id="25624" name="AutoShape 28"/>
            <p:cNvSpPr>
              <a:spLocks noChangeArrowheads="1"/>
            </p:cNvSpPr>
            <p:nvPr/>
          </p:nvSpPr>
          <p:spPr bwMode="auto">
            <a:xfrm>
              <a:off x="4224" y="3216"/>
              <a:ext cx="240" cy="192"/>
            </a:xfrm>
            <a:prstGeom prst="rightArrow">
              <a:avLst>
                <a:gd name="adj1" fmla="val 50000"/>
                <a:gd name="adj2" fmla="val 31250"/>
              </a:avLst>
            </a:prstGeom>
            <a:solidFill>
              <a:schemeClr val="bg1"/>
            </a:solidFill>
            <a:ln w="9525" algn="ctr">
              <a:solidFill>
                <a:srgbClr val="FF00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5625" name="Text Box 29"/>
            <p:cNvSpPr txBox="1">
              <a:spLocks noChangeArrowheads="1"/>
            </p:cNvSpPr>
            <p:nvPr/>
          </p:nvSpPr>
          <p:spPr bwMode="auto">
            <a:xfrm>
              <a:off x="4119" y="3033"/>
              <a:ext cx="57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>
                  <a:solidFill>
                    <a:srgbClr val="FF0000"/>
                  </a:solidFill>
                </a:rPr>
                <a:t>复制</a:t>
              </a:r>
            </a:p>
          </p:txBody>
        </p:sp>
      </p:grpSp>
      <p:sp>
        <p:nvSpPr>
          <p:cNvPr id="567326" name="AutoShape 30"/>
          <p:cNvSpPr>
            <a:spLocks noChangeArrowheads="1"/>
          </p:cNvSpPr>
          <p:nvPr/>
        </p:nvSpPr>
        <p:spPr bwMode="auto">
          <a:xfrm rot="-2801081">
            <a:off x="7135019" y="4675981"/>
            <a:ext cx="230188" cy="631825"/>
          </a:xfrm>
          <a:prstGeom prst="upDownArrow">
            <a:avLst>
              <a:gd name="adj1" fmla="val 50000"/>
              <a:gd name="adj2" fmla="val 54896"/>
            </a:avLst>
          </a:prstGeom>
          <a:solidFill>
            <a:srgbClr val="FF0000"/>
          </a:solidFill>
          <a:ln w="9525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grpSp>
        <p:nvGrpSpPr>
          <p:cNvPr id="567327" name="Group 31"/>
          <p:cNvGrpSpPr/>
          <p:nvPr/>
        </p:nvGrpSpPr>
        <p:grpSpPr bwMode="auto">
          <a:xfrm>
            <a:off x="1066800" y="4295775"/>
            <a:ext cx="7543800" cy="1625600"/>
            <a:chOff x="622" y="1170"/>
            <a:chExt cx="4752" cy="1024"/>
          </a:xfrm>
        </p:grpSpPr>
        <p:sp>
          <p:nvSpPr>
            <p:cNvPr id="25622" name="Rectangle 32"/>
            <p:cNvSpPr>
              <a:spLocks noChangeArrowheads="1"/>
            </p:cNvSpPr>
            <p:nvPr/>
          </p:nvSpPr>
          <p:spPr bwMode="auto">
            <a:xfrm>
              <a:off x="622" y="1170"/>
              <a:ext cx="4752" cy="1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(1)</a:t>
              </a:r>
              <a:r>
                <a:rPr lang="zh-CN" altLang="en-US" sz="2400"/>
                <a:t>每次写两个磁盘都写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(2)</a:t>
              </a:r>
              <a:r>
                <a:rPr lang="zh-CN" altLang="en-US" sz="2400"/>
                <a:t>从磁盘</a:t>
              </a:r>
              <a:r>
                <a:rPr lang="en-US" altLang="zh-CN" sz="2400"/>
                <a:t>A</a:t>
              </a:r>
              <a:r>
                <a:rPr lang="zh-CN" altLang="en-US" sz="2400"/>
                <a:t>读，发现错误转向</a:t>
              </a:r>
              <a:r>
                <a:rPr lang="en-US" altLang="zh-CN" sz="2400"/>
                <a:t>B</a:t>
              </a:r>
            </a:p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2400"/>
                <a:t>(3)A</a:t>
              </a:r>
              <a:r>
                <a:rPr lang="zh-CN" altLang="en-US" sz="2400"/>
                <a:t>有错时将</a:t>
              </a:r>
              <a:r>
                <a:rPr lang="en-US" altLang="zh-CN" sz="2400"/>
                <a:t>B</a:t>
              </a:r>
              <a:r>
                <a:rPr lang="zh-CN" altLang="en-US" sz="2400"/>
                <a:t>的数据拷到</a:t>
              </a:r>
              <a:r>
                <a:rPr lang="en-US" altLang="zh-CN" sz="2400"/>
                <a:t>A</a:t>
              </a:r>
            </a:p>
          </p:txBody>
        </p:sp>
        <p:pic>
          <p:nvPicPr>
            <p:cNvPr id="25623" name="Picture 33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67330" name="AutoShape 34"/>
          <p:cNvSpPr>
            <a:spLocks noChangeArrowheads="1"/>
          </p:cNvSpPr>
          <p:nvPr/>
        </p:nvSpPr>
        <p:spPr bwMode="auto">
          <a:xfrm rot="10800000">
            <a:off x="4038600" y="3657600"/>
            <a:ext cx="1828800" cy="533400"/>
          </a:xfrm>
          <a:prstGeom prst="wedgeRoundRectCallout">
            <a:avLst>
              <a:gd name="adj1" fmla="val -69532"/>
              <a:gd name="adj2" fmla="val -12470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>
                <a:sym typeface="Symbol" panose="05050102010706020507" pitchFamily="18" charset="2"/>
              </a:rPr>
              <a:t>RAID1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grpSp>
        <p:nvGrpSpPr>
          <p:cNvPr id="567331" name="Group 35"/>
          <p:cNvGrpSpPr/>
          <p:nvPr/>
        </p:nvGrpSpPr>
        <p:grpSpPr bwMode="auto">
          <a:xfrm>
            <a:off x="1066800" y="5918200"/>
            <a:ext cx="7543800" cy="603250"/>
            <a:chOff x="622" y="1170"/>
            <a:chExt cx="4752" cy="380"/>
          </a:xfrm>
        </p:grpSpPr>
        <p:sp>
          <p:nvSpPr>
            <p:cNvPr id="25620" name="Rectangle 36"/>
            <p:cNvSpPr>
              <a:spLocks noChangeArrowheads="1"/>
            </p:cNvSpPr>
            <p:nvPr/>
          </p:nvSpPr>
          <p:spPr bwMode="auto">
            <a:xfrm>
              <a:off x="622" y="1170"/>
              <a:ext cx="4752" cy="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lvl="1" eaLnBrk="1" hangingPunct="1">
                <a:lnSpc>
                  <a:spcPct val="14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/>
                <a:t>磁盘利用率</a:t>
              </a:r>
              <a:r>
                <a:rPr lang="en-US" altLang="zh-CN" sz="2400"/>
                <a:t>50%</a:t>
              </a:r>
            </a:p>
          </p:txBody>
        </p:sp>
        <p:pic>
          <p:nvPicPr>
            <p:cNvPr id="25621" name="Picture 37" descr="j011583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" y="1331"/>
              <a:ext cx="119" cy="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67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56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67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7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6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67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6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73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6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67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67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67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567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567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7299" grpId="0"/>
      <p:bldP spid="567310" grpId="0" animBg="1"/>
      <p:bldP spid="567315" grpId="0"/>
      <p:bldP spid="567316" grpId="0" animBg="1"/>
      <p:bldP spid="567317" grpId="0" animBg="1"/>
      <p:bldP spid="567318" grpId="0" animBg="1"/>
      <p:bldP spid="567319" grpId="0" animBg="1"/>
      <p:bldP spid="567319" grpId="1" animBg="1"/>
      <p:bldP spid="567326" grpId="0" animBg="1"/>
      <p:bldP spid="5673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RAID5+</a:t>
            </a:r>
          </a:p>
        </p:txBody>
      </p:sp>
      <p:grpSp>
        <p:nvGrpSpPr>
          <p:cNvPr id="568323" name="Group 3"/>
          <p:cNvGrpSpPr/>
          <p:nvPr/>
        </p:nvGrpSpPr>
        <p:grpSpPr bwMode="auto">
          <a:xfrm>
            <a:off x="903288" y="1676400"/>
            <a:ext cx="5005387" cy="1109663"/>
            <a:chOff x="2533" y="336"/>
            <a:chExt cx="3153" cy="723"/>
          </a:xfrm>
        </p:grpSpPr>
        <p:sp>
          <p:nvSpPr>
            <p:cNvPr id="26692" name="Rectangle 4"/>
            <p:cNvSpPr>
              <a:spLocks noChangeArrowheads="1"/>
            </p:cNvSpPr>
            <p:nvPr/>
          </p:nvSpPr>
          <p:spPr bwMode="auto">
            <a:xfrm>
              <a:off x="2533" y="640"/>
              <a:ext cx="2465" cy="419"/>
            </a:xfrm>
            <a:prstGeom prst="rect">
              <a:avLst/>
            </a:prstGeom>
            <a:noFill/>
            <a:ln w="25400">
              <a:solidFill>
                <a:srgbClr val="FC0128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93" name="Line 5"/>
            <p:cNvSpPr>
              <a:spLocks noChangeShapeType="1"/>
            </p:cNvSpPr>
            <p:nvPr/>
          </p:nvSpPr>
          <p:spPr bwMode="auto">
            <a:xfrm flipV="1">
              <a:off x="4992" y="528"/>
              <a:ext cx="240" cy="1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94" name="Rectangle 6"/>
            <p:cNvSpPr>
              <a:spLocks noChangeArrowheads="1"/>
            </p:cNvSpPr>
            <p:nvPr/>
          </p:nvSpPr>
          <p:spPr bwMode="auto">
            <a:xfrm>
              <a:off x="5089" y="336"/>
              <a:ext cx="597" cy="2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pattFill prst="narHorz">
                    <a:fgClr>
                      <a:schemeClr val="tx1"/>
                    </a:fgClr>
                    <a:bgClr>
                      <a:schemeClr val="bg1"/>
                    </a:bgClr>
                  </a:patt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5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000">
                  <a:solidFill>
                    <a:srgbClr val="FF0000"/>
                  </a:solidFill>
                </a:rPr>
                <a:t>磁盘条</a:t>
              </a:r>
            </a:p>
          </p:txBody>
        </p:sp>
      </p:grpSp>
      <p:grpSp>
        <p:nvGrpSpPr>
          <p:cNvPr id="568327" name="Group 7"/>
          <p:cNvGrpSpPr/>
          <p:nvPr/>
        </p:nvGrpSpPr>
        <p:grpSpPr bwMode="auto">
          <a:xfrm>
            <a:off x="838200" y="2095500"/>
            <a:ext cx="4127500" cy="4438650"/>
            <a:chOff x="2492" y="600"/>
            <a:chExt cx="2600" cy="2892"/>
          </a:xfrm>
        </p:grpSpPr>
        <p:sp>
          <p:nvSpPr>
            <p:cNvPr id="26656" name="Rectangle 8"/>
            <p:cNvSpPr>
              <a:spLocks noChangeArrowheads="1"/>
            </p:cNvSpPr>
            <p:nvPr/>
          </p:nvSpPr>
          <p:spPr bwMode="auto">
            <a:xfrm>
              <a:off x="2492" y="600"/>
              <a:ext cx="2600" cy="2892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57" name="Rectangle 9"/>
            <p:cNvSpPr>
              <a:spLocks noChangeArrowheads="1"/>
            </p:cNvSpPr>
            <p:nvPr/>
          </p:nvSpPr>
          <p:spPr bwMode="auto">
            <a:xfrm>
              <a:off x="2578" y="684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D0</a:t>
              </a:r>
            </a:p>
          </p:txBody>
        </p:sp>
        <p:sp>
          <p:nvSpPr>
            <p:cNvPr id="26658" name="Rectangle 10"/>
            <p:cNvSpPr>
              <a:spLocks noChangeArrowheads="1"/>
            </p:cNvSpPr>
            <p:nvPr/>
          </p:nvSpPr>
          <p:spPr bwMode="auto">
            <a:xfrm>
              <a:off x="3071" y="684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</a:t>
              </a:r>
            </a:p>
          </p:txBody>
        </p:sp>
        <p:sp>
          <p:nvSpPr>
            <p:cNvPr id="26659" name="Rectangle 11"/>
            <p:cNvSpPr>
              <a:spLocks noChangeArrowheads="1"/>
            </p:cNvSpPr>
            <p:nvPr/>
          </p:nvSpPr>
          <p:spPr bwMode="auto">
            <a:xfrm>
              <a:off x="3578" y="684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</a:t>
              </a:r>
            </a:p>
          </p:txBody>
        </p:sp>
        <p:sp>
          <p:nvSpPr>
            <p:cNvPr id="26660" name="Rectangle 12"/>
            <p:cNvSpPr>
              <a:spLocks noChangeArrowheads="1"/>
            </p:cNvSpPr>
            <p:nvPr/>
          </p:nvSpPr>
          <p:spPr bwMode="auto">
            <a:xfrm>
              <a:off x="4099" y="691"/>
              <a:ext cx="322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D3</a:t>
              </a:r>
            </a:p>
          </p:txBody>
        </p:sp>
        <p:sp>
          <p:nvSpPr>
            <p:cNvPr id="26661" name="Rectangle 13" descr="10%"/>
            <p:cNvSpPr>
              <a:spLocks noChangeArrowheads="1"/>
            </p:cNvSpPr>
            <p:nvPr/>
          </p:nvSpPr>
          <p:spPr bwMode="auto">
            <a:xfrm>
              <a:off x="4635" y="705"/>
              <a:ext cx="321" cy="314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P0</a:t>
              </a:r>
            </a:p>
          </p:txBody>
        </p:sp>
        <p:sp>
          <p:nvSpPr>
            <p:cNvPr id="26662" name="Rectangle 14"/>
            <p:cNvSpPr>
              <a:spLocks noChangeArrowheads="1"/>
            </p:cNvSpPr>
            <p:nvPr/>
          </p:nvSpPr>
          <p:spPr bwMode="auto">
            <a:xfrm>
              <a:off x="2578" y="1096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D4</a:t>
              </a:r>
            </a:p>
          </p:txBody>
        </p:sp>
        <p:sp>
          <p:nvSpPr>
            <p:cNvPr id="26663" name="Rectangle 15"/>
            <p:cNvSpPr>
              <a:spLocks noChangeArrowheads="1"/>
            </p:cNvSpPr>
            <p:nvPr/>
          </p:nvSpPr>
          <p:spPr bwMode="auto">
            <a:xfrm>
              <a:off x="3071" y="1096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D5</a:t>
              </a:r>
            </a:p>
          </p:txBody>
        </p:sp>
        <p:sp>
          <p:nvSpPr>
            <p:cNvPr id="26664" name="Rectangle 16"/>
            <p:cNvSpPr>
              <a:spLocks noChangeArrowheads="1"/>
            </p:cNvSpPr>
            <p:nvPr/>
          </p:nvSpPr>
          <p:spPr bwMode="auto">
            <a:xfrm>
              <a:off x="3578" y="1096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D6</a:t>
              </a:r>
            </a:p>
          </p:txBody>
        </p:sp>
        <p:sp>
          <p:nvSpPr>
            <p:cNvPr id="26665" name="Rectangle 17" descr="10%"/>
            <p:cNvSpPr>
              <a:spLocks noChangeArrowheads="1"/>
            </p:cNvSpPr>
            <p:nvPr/>
          </p:nvSpPr>
          <p:spPr bwMode="auto">
            <a:xfrm>
              <a:off x="4099" y="1103"/>
              <a:ext cx="322" cy="314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P1</a:t>
              </a:r>
            </a:p>
          </p:txBody>
        </p:sp>
        <p:sp>
          <p:nvSpPr>
            <p:cNvPr id="26666" name="Rectangle 18"/>
            <p:cNvSpPr>
              <a:spLocks noChangeArrowheads="1"/>
            </p:cNvSpPr>
            <p:nvPr/>
          </p:nvSpPr>
          <p:spPr bwMode="auto">
            <a:xfrm>
              <a:off x="4635" y="1117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D7</a:t>
              </a:r>
            </a:p>
          </p:txBody>
        </p:sp>
        <p:sp>
          <p:nvSpPr>
            <p:cNvPr id="26667" name="Rectangle 19"/>
            <p:cNvSpPr>
              <a:spLocks noChangeArrowheads="1"/>
            </p:cNvSpPr>
            <p:nvPr/>
          </p:nvSpPr>
          <p:spPr bwMode="auto">
            <a:xfrm>
              <a:off x="2578" y="1501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D8</a:t>
              </a:r>
            </a:p>
          </p:txBody>
        </p:sp>
        <p:sp>
          <p:nvSpPr>
            <p:cNvPr id="26668" name="Rectangle 20"/>
            <p:cNvSpPr>
              <a:spLocks noChangeArrowheads="1"/>
            </p:cNvSpPr>
            <p:nvPr/>
          </p:nvSpPr>
          <p:spPr bwMode="auto">
            <a:xfrm>
              <a:off x="3071" y="1501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D9</a:t>
              </a:r>
            </a:p>
          </p:txBody>
        </p:sp>
        <p:sp>
          <p:nvSpPr>
            <p:cNvPr id="26669" name="Rectangle 21" descr="10%"/>
            <p:cNvSpPr>
              <a:spLocks noChangeArrowheads="1"/>
            </p:cNvSpPr>
            <p:nvPr/>
          </p:nvSpPr>
          <p:spPr bwMode="auto">
            <a:xfrm>
              <a:off x="3578" y="1501"/>
              <a:ext cx="321" cy="314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P2</a:t>
              </a:r>
            </a:p>
          </p:txBody>
        </p:sp>
        <p:sp>
          <p:nvSpPr>
            <p:cNvPr id="26670" name="Rectangle 22"/>
            <p:cNvSpPr>
              <a:spLocks noChangeArrowheads="1"/>
            </p:cNvSpPr>
            <p:nvPr/>
          </p:nvSpPr>
          <p:spPr bwMode="auto">
            <a:xfrm>
              <a:off x="4099" y="1508"/>
              <a:ext cx="322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D10</a:t>
              </a:r>
            </a:p>
          </p:txBody>
        </p:sp>
        <p:sp>
          <p:nvSpPr>
            <p:cNvPr id="26671" name="Rectangle 23"/>
            <p:cNvSpPr>
              <a:spLocks noChangeArrowheads="1"/>
            </p:cNvSpPr>
            <p:nvPr/>
          </p:nvSpPr>
          <p:spPr bwMode="auto">
            <a:xfrm>
              <a:off x="4635" y="1522"/>
              <a:ext cx="321" cy="314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D11</a:t>
              </a:r>
            </a:p>
          </p:txBody>
        </p:sp>
        <p:sp>
          <p:nvSpPr>
            <p:cNvPr id="26672" name="Rectangle 24"/>
            <p:cNvSpPr>
              <a:spLocks noChangeArrowheads="1"/>
            </p:cNvSpPr>
            <p:nvPr/>
          </p:nvSpPr>
          <p:spPr bwMode="auto">
            <a:xfrm>
              <a:off x="2578" y="1913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D12</a:t>
              </a:r>
            </a:p>
          </p:txBody>
        </p:sp>
        <p:sp>
          <p:nvSpPr>
            <p:cNvPr id="26673" name="Rectangle 25" descr="10%"/>
            <p:cNvSpPr>
              <a:spLocks noChangeArrowheads="1"/>
            </p:cNvSpPr>
            <p:nvPr/>
          </p:nvSpPr>
          <p:spPr bwMode="auto">
            <a:xfrm>
              <a:off x="3071" y="1913"/>
              <a:ext cx="321" cy="315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P3</a:t>
              </a:r>
            </a:p>
          </p:txBody>
        </p:sp>
        <p:sp>
          <p:nvSpPr>
            <p:cNvPr id="26674" name="Rectangle 26"/>
            <p:cNvSpPr>
              <a:spLocks noChangeArrowheads="1"/>
            </p:cNvSpPr>
            <p:nvPr/>
          </p:nvSpPr>
          <p:spPr bwMode="auto">
            <a:xfrm>
              <a:off x="3578" y="1913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D13</a:t>
              </a:r>
            </a:p>
          </p:txBody>
        </p:sp>
        <p:sp>
          <p:nvSpPr>
            <p:cNvPr id="26675" name="Rectangle 27"/>
            <p:cNvSpPr>
              <a:spLocks noChangeArrowheads="1"/>
            </p:cNvSpPr>
            <p:nvPr/>
          </p:nvSpPr>
          <p:spPr bwMode="auto">
            <a:xfrm>
              <a:off x="4099" y="1920"/>
              <a:ext cx="322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D14</a:t>
              </a:r>
            </a:p>
          </p:txBody>
        </p:sp>
        <p:sp>
          <p:nvSpPr>
            <p:cNvPr id="26676" name="Rectangle 28"/>
            <p:cNvSpPr>
              <a:spLocks noChangeArrowheads="1"/>
            </p:cNvSpPr>
            <p:nvPr/>
          </p:nvSpPr>
          <p:spPr bwMode="auto">
            <a:xfrm>
              <a:off x="4635" y="1934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D15</a:t>
              </a:r>
            </a:p>
          </p:txBody>
        </p:sp>
        <p:sp>
          <p:nvSpPr>
            <p:cNvPr id="26677" name="Rectangle 29" descr="10%"/>
            <p:cNvSpPr>
              <a:spLocks noChangeArrowheads="1"/>
            </p:cNvSpPr>
            <p:nvPr/>
          </p:nvSpPr>
          <p:spPr bwMode="auto">
            <a:xfrm>
              <a:off x="2578" y="2339"/>
              <a:ext cx="321" cy="315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P4</a:t>
              </a:r>
            </a:p>
          </p:txBody>
        </p:sp>
        <p:sp>
          <p:nvSpPr>
            <p:cNvPr id="26678" name="Rectangle 30"/>
            <p:cNvSpPr>
              <a:spLocks noChangeArrowheads="1"/>
            </p:cNvSpPr>
            <p:nvPr/>
          </p:nvSpPr>
          <p:spPr bwMode="auto">
            <a:xfrm>
              <a:off x="3071" y="2339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D16</a:t>
              </a:r>
            </a:p>
          </p:txBody>
        </p:sp>
        <p:sp>
          <p:nvSpPr>
            <p:cNvPr id="26679" name="Rectangle 31"/>
            <p:cNvSpPr>
              <a:spLocks noChangeArrowheads="1"/>
            </p:cNvSpPr>
            <p:nvPr/>
          </p:nvSpPr>
          <p:spPr bwMode="auto">
            <a:xfrm>
              <a:off x="3578" y="2339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D17</a:t>
              </a:r>
            </a:p>
          </p:txBody>
        </p:sp>
        <p:sp>
          <p:nvSpPr>
            <p:cNvPr id="26680" name="Rectangle 32"/>
            <p:cNvSpPr>
              <a:spLocks noChangeArrowheads="1"/>
            </p:cNvSpPr>
            <p:nvPr/>
          </p:nvSpPr>
          <p:spPr bwMode="auto">
            <a:xfrm>
              <a:off x="4099" y="2346"/>
              <a:ext cx="322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D18</a:t>
              </a:r>
            </a:p>
          </p:txBody>
        </p:sp>
        <p:sp>
          <p:nvSpPr>
            <p:cNvPr id="26681" name="Rectangle 33"/>
            <p:cNvSpPr>
              <a:spLocks noChangeArrowheads="1"/>
            </p:cNvSpPr>
            <p:nvPr/>
          </p:nvSpPr>
          <p:spPr bwMode="auto">
            <a:xfrm>
              <a:off x="4635" y="2360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D19</a:t>
              </a:r>
            </a:p>
          </p:txBody>
        </p:sp>
        <p:sp>
          <p:nvSpPr>
            <p:cNvPr id="26682" name="Rectangle 34"/>
            <p:cNvSpPr>
              <a:spLocks noChangeArrowheads="1"/>
            </p:cNvSpPr>
            <p:nvPr/>
          </p:nvSpPr>
          <p:spPr bwMode="auto">
            <a:xfrm>
              <a:off x="2585" y="2772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D20</a:t>
              </a:r>
            </a:p>
          </p:txBody>
        </p:sp>
        <p:sp>
          <p:nvSpPr>
            <p:cNvPr id="26683" name="Rectangle 35"/>
            <p:cNvSpPr>
              <a:spLocks noChangeArrowheads="1"/>
            </p:cNvSpPr>
            <p:nvPr/>
          </p:nvSpPr>
          <p:spPr bwMode="auto">
            <a:xfrm>
              <a:off x="3078" y="2772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D21</a:t>
              </a:r>
            </a:p>
          </p:txBody>
        </p:sp>
        <p:sp>
          <p:nvSpPr>
            <p:cNvPr id="26684" name="Rectangle 36"/>
            <p:cNvSpPr>
              <a:spLocks noChangeArrowheads="1"/>
            </p:cNvSpPr>
            <p:nvPr/>
          </p:nvSpPr>
          <p:spPr bwMode="auto">
            <a:xfrm>
              <a:off x="3585" y="2772"/>
              <a:ext cx="321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D22</a:t>
              </a:r>
            </a:p>
          </p:txBody>
        </p:sp>
        <p:sp>
          <p:nvSpPr>
            <p:cNvPr id="26685" name="Rectangle 37"/>
            <p:cNvSpPr>
              <a:spLocks noChangeArrowheads="1"/>
            </p:cNvSpPr>
            <p:nvPr/>
          </p:nvSpPr>
          <p:spPr bwMode="auto">
            <a:xfrm>
              <a:off x="4106" y="2779"/>
              <a:ext cx="322" cy="31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D23</a:t>
              </a:r>
            </a:p>
          </p:txBody>
        </p:sp>
        <p:sp>
          <p:nvSpPr>
            <p:cNvPr id="26686" name="Rectangle 38" descr="10%"/>
            <p:cNvSpPr>
              <a:spLocks noChangeArrowheads="1"/>
            </p:cNvSpPr>
            <p:nvPr/>
          </p:nvSpPr>
          <p:spPr bwMode="auto">
            <a:xfrm>
              <a:off x="4642" y="2793"/>
              <a:ext cx="322" cy="315"/>
            </a:xfrm>
            <a:prstGeom prst="rect">
              <a:avLst/>
            </a:prstGeom>
            <a:pattFill prst="pct10">
              <a:fgClr>
                <a:srgbClr val="00FF00"/>
              </a:fgClr>
              <a:bgClr>
                <a:schemeClr val="bg1"/>
              </a:bgClr>
            </a:pattFill>
            <a:ln w="25400">
              <a:solidFill>
                <a:srgbClr val="00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P5</a:t>
              </a:r>
            </a:p>
          </p:txBody>
        </p:sp>
        <p:sp>
          <p:nvSpPr>
            <p:cNvPr id="26687" name="Text Box 39"/>
            <p:cNvSpPr txBox="1">
              <a:spLocks noChangeArrowheads="1"/>
            </p:cNvSpPr>
            <p:nvPr/>
          </p:nvSpPr>
          <p:spPr bwMode="auto">
            <a:xfrm>
              <a:off x="2529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1</a:t>
              </a:r>
            </a:p>
          </p:txBody>
        </p:sp>
        <p:sp>
          <p:nvSpPr>
            <p:cNvPr id="26688" name="Text Box 40"/>
            <p:cNvSpPr txBox="1">
              <a:spLocks noChangeArrowheads="1"/>
            </p:cNvSpPr>
            <p:nvPr/>
          </p:nvSpPr>
          <p:spPr bwMode="auto">
            <a:xfrm>
              <a:off x="3009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2</a:t>
              </a:r>
            </a:p>
          </p:txBody>
        </p:sp>
        <p:sp>
          <p:nvSpPr>
            <p:cNvPr id="26689" name="Text Box 41"/>
            <p:cNvSpPr txBox="1">
              <a:spLocks noChangeArrowheads="1"/>
            </p:cNvSpPr>
            <p:nvPr/>
          </p:nvSpPr>
          <p:spPr bwMode="auto">
            <a:xfrm>
              <a:off x="3516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3</a:t>
              </a:r>
            </a:p>
          </p:txBody>
        </p:sp>
        <p:sp>
          <p:nvSpPr>
            <p:cNvPr id="26690" name="Text Box 42"/>
            <p:cNvSpPr txBox="1">
              <a:spLocks noChangeArrowheads="1"/>
            </p:cNvSpPr>
            <p:nvPr/>
          </p:nvSpPr>
          <p:spPr bwMode="auto">
            <a:xfrm>
              <a:off x="4016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4</a:t>
              </a:r>
            </a:p>
          </p:txBody>
        </p:sp>
        <p:sp>
          <p:nvSpPr>
            <p:cNvPr id="26691" name="Text Box 43"/>
            <p:cNvSpPr txBox="1">
              <a:spLocks noChangeArrowheads="1"/>
            </p:cNvSpPr>
            <p:nvPr/>
          </p:nvSpPr>
          <p:spPr bwMode="auto">
            <a:xfrm>
              <a:off x="4545" y="3201"/>
              <a:ext cx="484" cy="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CC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>
              <a:spAutoFit/>
            </a:bodyPr>
            <a:lstStyle>
              <a:lvl1pPr marL="228600" indent="-22860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0000"/>
                </a:lnSpc>
                <a:buClrTx/>
                <a:buSzPct val="100000"/>
                <a:buFontTx/>
                <a:buNone/>
              </a:pPr>
              <a:r>
                <a:rPr lang="zh-CN" altLang="en-US" sz="1800"/>
                <a:t>磁盘</a:t>
              </a:r>
              <a:r>
                <a:rPr lang="en-US" altLang="zh-CN" sz="1800"/>
                <a:t>5</a:t>
              </a:r>
            </a:p>
          </p:txBody>
        </p:sp>
      </p:grpSp>
      <p:sp>
        <p:nvSpPr>
          <p:cNvPr id="568364" name="Rectangle 44"/>
          <p:cNvSpPr>
            <a:spLocks noChangeArrowheads="1"/>
          </p:cNvSpPr>
          <p:nvPr/>
        </p:nvSpPr>
        <p:spPr bwMode="auto">
          <a:xfrm>
            <a:off x="76200" y="2952750"/>
            <a:ext cx="59055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pattFill prst="narHorz">
                  <a:fgClr>
                    <a:schemeClr val="tx1"/>
                  </a:fgClr>
                  <a:bgClr>
                    <a:schemeClr val="bg1"/>
                  </a:bgClr>
                </a:patt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8" tIns="44450" rIns="90488" bIns="44450"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85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>
                <a:solidFill>
                  <a:srgbClr val="FF0000"/>
                </a:solidFill>
              </a:rPr>
              <a:t>磁盘阵列统一编址</a:t>
            </a:r>
          </a:p>
        </p:txBody>
      </p:sp>
      <p:sp>
        <p:nvSpPr>
          <p:cNvPr id="568365" name="Rectangle 45"/>
          <p:cNvSpPr>
            <a:spLocks noChangeArrowheads="1"/>
          </p:cNvSpPr>
          <p:nvPr/>
        </p:nvSpPr>
        <p:spPr bwMode="auto">
          <a:xfrm>
            <a:off x="765175" y="11430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/>
              <a:t>校验数据分布在多个盘上，磁盘互相恢复数据</a:t>
            </a:r>
          </a:p>
        </p:txBody>
      </p:sp>
      <p:grpSp>
        <p:nvGrpSpPr>
          <p:cNvPr id="568366" name="Group 46"/>
          <p:cNvGrpSpPr/>
          <p:nvPr/>
        </p:nvGrpSpPr>
        <p:grpSpPr bwMode="auto">
          <a:xfrm>
            <a:off x="4648200" y="2057400"/>
            <a:ext cx="3925888" cy="539750"/>
            <a:chOff x="3120" y="1298"/>
            <a:chExt cx="2473" cy="340"/>
          </a:xfrm>
        </p:grpSpPr>
        <p:sp>
          <p:nvSpPr>
            <p:cNvPr id="26654" name="Rectangle 47"/>
            <p:cNvSpPr>
              <a:spLocks noChangeArrowheads="1"/>
            </p:cNvSpPr>
            <p:nvPr/>
          </p:nvSpPr>
          <p:spPr bwMode="auto">
            <a:xfrm>
              <a:off x="3696" y="1298"/>
              <a:ext cx="1897" cy="34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20000"/>
                </a:lnSpc>
                <a:buFont typeface="Wingdings" panose="05000000000000000000" pitchFamily="2" charset="2"/>
                <a:buNone/>
              </a:pPr>
              <a:r>
                <a:rPr lang="en-US" altLang="zh-CN" sz="2400">
                  <a:solidFill>
                    <a:srgbClr val="FF0000"/>
                  </a:solidFill>
                </a:rPr>
                <a:t>P0=D0</a:t>
              </a:r>
              <a:r>
                <a:rPr lang="en-US" altLang="zh-CN" sz="2400">
                  <a:solidFill>
                    <a:srgbClr val="FF0000"/>
                  </a:solidFill>
                  <a:sym typeface="Symbol" panose="05050102010706020507" pitchFamily="18" charset="2"/>
                </a:rPr>
                <a:t>D1D2D3</a:t>
              </a:r>
            </a:p>
          </p:txBody>
        </p:sp>
        <p:sp>
          <p:nvSpPr>
            <p:cNvPr id="26655" name="Freeform 48"/>
            <p:cNvSpPr/>
            <p:nvPr/>
          </p:nvSpPr>
          <p:spPr bwMode="auto">
            <a:xfrm>
              <a:off x="3120" y="1488"/>
              <a:ext cx="576" cy="96"/>
            </a:xfrm>
            <a:custGeom>
              <a:avLst/>
              <a:gdLst>
                <a:gd name="T0" fmla="*/ 0 w 576"/>
                <a:gd name="T1" fmla="*/ 96 h 96"/>
                <a:gd name="T2" fmla="*/ 384 w 576"/>
                <a:gd name="T3" fmla="*/ 48 h 96"/>
                <a:gd name="T4" fmla="*/ 576 w 576"/>
                <a:gd name="T5" fmla="*/ 0 h 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576" h="96">
                  <a:moveTo>
                    <a:pt x="0" y="96"/>
                  </a:moveTo>
                  <a:cubicBezTo>
                    <a:pt x="144" y="80"/>
                    <a:pt x="288" y="64"/>
                    <a:pt x="384" y="48"/>
                  </a:cubicBezTo>
                  <a:cubicBezTo>
                    <a:pt x="480" y="32"/>
                    <a:pt x="528" y="16"/>
                    <a:pt x="576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369" name="Group 49"/>
          <p:cNvGrpSpPr/>
          <p:nvPr/>
        </p:nvGrpSpPr>
        <p:grpSpPr bwMode="auto">
          <a:xfrm>
            <a:off x="3886200" y="2514600"/>
            <a:ext cx="4805363" cy="619125"/>
            <a:chOff x="2640" y="1584"/>
            <a:chExt cx="3027" cy="390"/>
          </a:xfrm>
        </p:grpSpPr>
        <p:sp>
          <p:nvSpPr>
            <p:cNvPr id="26652" name="Rectangle 50"/>
            <p:cNvSpPr>
              <a:spLocks noChangeArrowheads="1"/>
            </p:cNvSpPr>
            <p:nvPr/>
          </p:nvSpPr>
          <p:spPr bwMode="auto">
            <a:xfrm>
              <a:off x="3770" y="1680"/>
              <a:ext cx="1897" cy="294"/>
            </a:xfrm>
            <a:prstGeom prst="rect">
              <a:avLst/>
            </a:prstGeom>
            <a:noFill/>
            <a:ln w="9525" algn="ctr">
              <a:solidFill>
                <a:schemeClr val="accent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>
                  <a:solidFill>
                    <a:schemeClr val="accent2"/>
                  </a:solidFill>
                </a:rPr>
                <a:t>D3=D0</a:t>
              </a:r>
              <a:r>
                <a:rPr lang="en-US" altLang="zh-CN" sz="2400">
                  <a:solidFill>
                    <a:schemeClr val="accent2"/>
                  </a:solidFill>
                  <a:sym typeface="Symbol" panose="05050102010706020507" pitchFamily="18" charset="2"/>
                </a:rPr>
                <a:t>D1D2P0</a:t>
              </a:r>
            </a:p>
          </p:txBody>
        </p:sp>
        <p:sp>
          <p:nvSpPr>
            <p:cNvPr id="26653" name="Freeform 51"/>
            <p:cNvSpPr/>
            <p:nvPr/>
          </p:nvSpPr>
          <p:spPr bwMode="auto">
            <a:xfrm>
              <a:off x="2640" y="1584"/>
              <a:ext cx="1152" cy="240"/>
            </a:xfrm>
            <a:custGeom>
              <a:avLst/>
              <a:gdLst>
                <a:gd name="T0" fmla="*/ 1152 w 1152"/>
                <a:gd name="T1" fmla="*/ 240 h 240"/>
                <a:gd name="T2" fmla="*/ 912 w 1152"/>
                <a:gd name="T3" fmla="*/ 192 h 240"/>
                <a:gd name="T4" fmla="*/ 0 w 1152"/>
                <a:gd name="T5" fmla="*/ 0 h 24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152" h="240">
                  <a:moveTo>
                    <a:pt x="1152" y="240"/>
                  </a:moveTo>
                  <a:cubicBezTo>
                    <a:pt x="1128" y="236"/>
                    <a:pt x="1104" y="232"/>
                    <a:pt x="912" y="192"/>
                  </a:cubicBezTo>
                  <a:cubicBezTo>
                    <a:pt x="720" y="152"/>
                    <a:pt x="360" y="76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68372" name="Group 52"/>
          <p:cNvGrpSpPr/>
          <p:nvPr/>
        </p:nvGrpSpPr>
        <p:grpSpPr bwMode="auto">
          <a:xfrm>
            <a:off x="5181600" y="3314700"/>
            <a:ext cx="3810000" cy="3543300"/>
            <a:chOff x="3312" y="2016"/>
            <a:chExt cx="2400" cy="2232"/>
          </a:xfrm>
        </p:grpSpPr>
        <p:sp>
          <p:nvSpPr>
            <p:cNvPr id="26635" name="Rectangle 53"/>
            <p:cNvSpPr>
              <a:spLocks noChangeArrowheads="1"/>
            </p:cNvSpPr>
            <p:nvPr/>
          </p:nvSpPr>
          <p:spPr bwMode="auto">
            <a:xfrm>
              <a:off x="3360" y="2016"/>
              <a:ext cx="616" cy="456"/>
            </a:xfrm>
            <a:prstGeom prst="rect">
              <a:avLst/>
            </a:prstGeom>
            <a:solidFill>
              <a:srgbClr val="CCECFF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CPU</a:t>
              </a:r>
            </a:p>
          </p:txBody>
        </p:sp>
        <p:sp>
          <p:nvSpPr>
            <p:cNvPr id="26636" name="Rectangle 54"/>
            <p:cNvSpPr>
              <a:spLocks noChangeArrowheads="1"/>
            </p:cNvSpPr>
            <p:nvPr/>
          </p:nvSpPr>
          <p:spPr bwMode="auto">
            <a:xfrm>
              <a:off x="3312" y="3288"/>
              <a:ext cx="704" cy="816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/>
                <a:t>阵列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dirty="0"/>
                <a:t>控制器</a:t>
              </a:r>
            </a:p>
          </p:txBody>
        </p:sp>
        <p:sp>
          <p:nvSpPr>
            <p:cNvPr id="26637" name="Rectangle 55"/>
            <p:cNvSpPr>
              <a:spLocks noChangeArrowheads="1"/>
            </p:cNvSpPr>
            <p:nvPr/>
          </p:nvSpPr>
          <p:spPr bwMode="auto">
            <a:xfrm>
              <a:off x="4272" y="3288"/>
              <a:ext cx="855" cy="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磁盘控制器</a:t>
              </a:r>
            </a:p>
          </p:txBody>
        </p:sp>
        <p:sp>
          <p:nvSpPr>
            <p:cNvPr id="26638" name="Line 56"/>
            <p:cNvSpPr>
              <a:spLocks noChangeShapeType="1"/>
            </p:cNvSpPr>
            <p:nvPr/>
          </p:nvSpPr>
          <p:spPr bwMode="auto">
            <a:xfrm>
              <a:off x="5136" y="3408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39" name="Line 57"/>
            <p:cNvSpPr>
              <a:spLocks noChangeShapeType="1"/>
            </p:cNvSpPr>
            <p:nvPr/>
          </p:nvSpPr>
          <p:spPr bwMode="auto">
            <a:xfrm>
              <a:off x="3984" y="3384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0" name="Rectangle 58"/>
            <p:cNvSpPr>
              <a:spLocks noChangeArrowheads="1"/>
            </p:cNvSpPr>
            <p:nvPr/>
          </p:nvSpPr>
          <p:spPr bwMode="auto">
            <a:xfrm>
              <a:off x="3360" y="2648"/>
              <a:ext cx="616" cy="448"/>
            </a:xfrm>
            <a:prstGeom prst="rect">
              <a:avLst/>
            </a:prstGeom>
            <a:solidFill>
              <a:srgbClr val="EAEAEA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1800"/>
                <a:t>DMA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控制器</a:t>
              </a:r>
            </a:p>
          </p:txBody>
        </p:sp>
        <p:sp>
          <p:nvSpPr>
            <p:cNvPr id="26641" name="Line 59"/>
            <p:cNvSpPr>
              <a:spLocks noChangeShapeType="1"/>
            </p:cNvSpPr>
            <p:nvPr/>
          </p:nvSpPr>
          <p:spPr bwMode="auto">
            <a:xfrm flipH="1" flipV="1">
              <a:off x="3648" y="245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2" name="AutoShape 60"/>
            <p:cNvSpPr>
              <a:spLocks noChangeArrowheads="1"/>
            </p:cNvSpPr>
            <p:nvPr/>
          </p:nvSpPr>
          <p:spPr bwMode="auto">
            <a:xfrm>
              <a:off x="5328" y="3072"/>
              <a:ext cx="384" cy="38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43" name="Rectangle 61"/>
            <p:cNvSpPr>
              <a:spLocks noChangeArrowheads="1"/>
            </p:cNvSpPr>
            <p:nvPr/>
          </p:nvSpPr>
          <p:spPr bwMode="auto">
            <a:xfrm>
              <a:off x="4272" y="3576"/>
              <a:ext cx="855" cy="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磁盘控制器</a:t>
              </a:r>
            </a:p>
          </p:txBody>
        </p:sp>
        <p:sp>
          <p:nvSpPr>
            <p:cNvPr id="26644" name="Line 62"/>
            <p:cNvSpPr>
              <a:spLocks noChangeShapeType="1"/>
            </p:cNvSpPr>
            <p:nvPr/>
          </p:nvSpPr>
          <p:spPr bwMode="auto">
            <a:xfrm>
              <a:off x="5136" y="3696"/>
              <a:ext cx="3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5" name="AutoShape 63"/>
            <p:cNvSpPr>
              <a:spLocks noChangeArrowheads="1"/>
            </p:cNvSpPr>
            <p:nvPr/>
          </p:nvSpPr>
          <p:spPr bwMode="auto">
            <a:xfrm>
              <a:off x="5328" y="3480"/>
              <a:ext cx="384" cy="38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46" name="Rectangle 64"/>
            <p:cNvSpPr>
              <a:spLocks noChangeArrowheads="1"/>
            </p:cNvSpPr>
            <p:nvPr/>
          </p:nvSpPr>
          <p:spPr bwMode="auto">
            <a:xfrm>
              <a:off x="4272" y="3864"/>
              <a:ext cx="855" cy="221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88" tIns="44450" rIns="90488" bIns="44450" anchor="ctr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86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/>
                <a:t>磁盘控制器</a:t>
              </a:r>
            </a:p>
          </p:txBody>
        </p:sp>
        <p:sp>
          <p:nvSpPr>
            <p:cNvPr id="26647" name="Line 65"/>
            <p:cNvSpPr>
              <a:spLocks noChangeShapeType="1"/>
            </p:cNvSpPr>
            <p:nvPr/>
          </p:nvSpPr>
          <p:spPr bwMode="auto">
            <a:xfrm>
              <a:off x="5136" y="3984"/>
              <a:ext cx="37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48" name="AutoShape 66"/>
            <p:cNvSpPr>
              <a:spLocks noChangeArrowheads="1"/>
            </p:cNvSpPr>
            <p:nvPr/>
          </p:nvSpPr>
          <p:spPr bwMode="auto">
            <a:xfrm>
              <a:off x="5328" y="3864"/>
              <a:ext cx="384" cy="384"/>
            </a:xfrm>
            <a:prstGeom prst="can">
              <a:avLst>
                <a:gd name="adj" fmla="val 25000"/>
              </a:avLst>
            </a:prstGeom>
            <a:solidFill>
              <a:schemeClr val="bg1"/>
            </a:solidFill>
            <a:ln w="38100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478" tIns="44445" rIns="90478" bIns="44445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26649" name="Line 67"/>
            <p:cNvSpPr>
              <a:spLocks noChangeShapeType="1"/>
            </p:cNvSpPr>
            <p:nvPr/>
          </p:nvSpPr>
          <p:spPr bwMode="auto">
            <a:xfrm>
              <a:off x="3984" y="3672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0" name="Line 68"/>
            <p:cNvSpPr>
              <a:spLocks noChangeShapeType="1"/>
            </p:cNvSpPr>
            <p:nvPr/>
          </p:nvSpPr>
          <p:spPr bwMode="auto">
            <a:xfrm>
              <a:off x="3984" y="3960"/>
              <a:ext cx="28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651" name="Line 69"/>
            <p:cNvSpPr>
              <a:spLocks noChangeShapeType="1"/>
            </p:cNvSpPr>
            <p:nvPr/>
          </p:nvSpPr>
          <p:spPr bwMode="auto">
            <a:xfrm flipH="1" flipV="1">
              <a:off x="3648" y="3096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68390" name="AutoShape 70"/>
          <p:cNvSpPr>
            <a:spLocks noChangeArrowheads="1"/>
          </p:cNvSpPr>
          <p:nvPr/>
        </p:nvSpPr>
        <p:spPr bwMode="auto">
          <a:xfrm rot="10800000">
            <a:off x="6299200" y="3219448"/>
            <a:ext cx="2844800" cy="1771652"/>
          </a:xfrm>
          <a:prstGeom prst="wedgeRoundRectCallout">
            <a:avLst>
              <a:gd name="adj1" fmla="val 56583"/>
              <a:gd name="adj2" fmla="val -86722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800" dirty="0">
                <a:sym typeface="Symbol" panose="05050102010706020507" pitchFamily="18" charset="2"/>
              </a:rPr>
              <a:t>硬件又一次为操作系统承担了任务</a:t>
            </a:r>
            <a:r>
              <a:rPr lang="en-US" altLang="zh-CN" sz="1800" dirty="0">
                <a:sym typeface="Symbol" panose="05050102010706020507" pitchFamily="18" charset="2"/>
              </a:rPr>
              <a:t>!</a:t>
            </a:r>
          </a:p>
          <a:p>
            <a:pPr marL="285750" indent="-28575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sym typeface="Symbol" panose="05050102010706020507" pitchFamily="18" charset="2"/>
              </a:rPr>
              <a:t>OS</a:t>
            </a:r>
            <a:r>
              <a:rPr lang="zh-CN" alt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实现这样的文件系统速度会？</a:t>
            </a:r>
            <a:endParaRPr lang="en-US" altLang="zh-CN" sz="1800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marL="285750" indent="-285750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FF0000"/>
                </a:solidFill>
                <a:sym typeface="Symbol" panose="05050102010706020507" pitchFamily="18" charset="2"/>
              </a:rPr>
              <a:t>Hadoop</a:t>
            </a:r>
            <a:r>
              <a:rPr lang="zh-CN" altLang="en-US" sz="1800" dirty="0">
                <a:solidFill>
                  <a:srgbClr val="FF0000"/>
                </a:solidFill>
                <a:sym typeface="Symbol" panose="05050102010706020507" pitchFamily="18" charset="2"/>
              </a:rPr>
              <a:t>分布式文件系统采用冗余容错</a:t>
            </a:r>
            <a:endParaRPr lang="zh-CN" altLang="zh-CN" sz="1800" dirty="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137563" y="1676400"/>
            <a:ext cx="1069975" cy="533400"/>
            <a:chOff x="7769225" y="512177"/>
            <a:chExt cx="1069975" cy="533400"/>
          </a:xfrm>
        </p:grpSpPr>
        <p:sp>
          <p:nvSpPr>
            <p:cNvPr id="3" name="下箭头标注 2"/>
            <p:cNvSpPr/>
            <p:nvPr/>
          </p:nvSpPr>
          <p:spPr bwMode="auto">
            <a:xfrm>
              <a:off x="7769225" y="512177"/>
              <a:ext cx="1069975" cy="533400"/>
            </a:xfrm>
            <a:prstGeom prst="downArrowCallou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endParaRPr kumimoji="0" lang="zh-CN" altLang="en-US" sz="2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7798304" y="512177"/>
              <a:ext cx="101181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600" dirty="0"/>
                <a:t>异或运算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8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8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568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68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8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68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68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568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8364" grpId="0"/>
      <p:bldP spid="568365" grpId="0"/>
      <p:bldP spid="56839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27651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2" name="Rectangle 4"/>
          <p:cNvSpPr>
            <a:spLocks noChangeArrowheads="1"/>
          </p:cNvSpPr>
          <p:nvPr/>
        </p:nvSpPr>
        <p:spPr bwMode="auto">
          <a:xfrm>
            <a:off x="76200" y="1524000"/>
            <a:ext cx="8839200" cy="147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实践一个可实际运转的文件系统</a:t>
            </a:r>
            <a:r>
              <a:rPr lang="en-US" altLang="zh-CN" sz="4800" dirty="0">
                <a:solidFill>
                  <a:srgbClr val="FF0000"/>
                </a:solidFill>
                <a:latin typeface="Arial Black" panose="020B0A04020102020204" pitchFamily="34" charset="0"/>
                <a:ea typeface="黑体" panose="02010609060101010101" pitchFamily="49" charset="-122"/>
              </a:rPr>
              <a:t>!</a:t>
            </a:r>
          </a:p>
        </p:txBody>
      </p:sp>
      <p:sp>
        <p:nvSpPr>
          <p:cNvPr id="5" name="矩形 4"/>
          <p:cNvSpPr/>
          <p:nvPr/>
        </p:nvSpPr>
        <p:spPr>
          <a:xfrm>
            <a:off x="990600" y="3070225"/>
            <a:ext cx="7467600" cy="310854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磁盘存储结构；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记录使用了哪些盘快，这些盘块的顺序关系；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文件头存储哪些信息？存到哪里？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文件头、和数据块是否被占用怎么表示？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目录文件中存储什么信息？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文件系统支持创建文件的个数？</a:t>
            </a:r>
            <a:endParaRPr lang="en-US" altLang="zh-CN" sz="2800" dirty="0"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800" dirty="0">
                <a:sym typeface="Symbol" panose="05050102010706020507" pitchFamily="18" charset="2"/>
              </a:rPr>
              <a:t>文件的增删改查过程及优化。</a:t>
            </a:r>
            <a:endParaRPr lang="zh-CN" altLang="zh-CN" sz="2800" dirty="0">
              <a:sym typeface="Symbol" panose="05050102010706020507" pitchFamily="18" charset="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回顾三种基本映射关系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2166620" imgH="2287270" progId="MS_ClipArt_Gallery.2">
                  <p:embed/>
                </p:oleObj>
              </mc:Choice>
              <mc:Fallback>
                <p:oleObj name="剪辑" r:id="rId2" imgW="2166620" imgH="228727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2" name="Group 4"/>
          <p:cNvGrpSpPr/>
          <p:nvPr/>
        </p:nvGrpSpPr>
        <p:grpSpPr bwMode="auto">
          <a:xfrm>
            <a:off x="860425" y="2514600"/>
            <a:ext cx="1676400" cy="3429000"/>
            <a:chOff x="768" y="816"/>
            <a:chExt cx="1056" cy="2160"/>
          </a:xfrm>
        </p:grpSpPr>
        <p:sp>
          <p:nvSpPr>
            <p:cNvPr id="7292" name="Rectangle 5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93" name="Rectangle 6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94" name="Rectangle 7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95" name="Rectangle 8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96" name="Rectangle 9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97" name="Rectangle 10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98" name="Rectangle 11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99" name="Rectangle 12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300" name="Rectangle 13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301" name="Rectangle 14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302" name="Rectangle 15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303" name="Rectangle 16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304" name="Rectangle 17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305" name="Rectangle 18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306" name="Rectangle 19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307" name="Rectangle 20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308" name="Rectangle 21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309" name="Rectangle 22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310" name="Rectangle 23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311" name="Rectangle 24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312" name="Rectangle 25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313" name="Rectangle 26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314" name="Rectangle 27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315" name="Rectangle 28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316" name="Rectangle 29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317" name="Rectangle 30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318" name="Rectangle 31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319" name="Rectangle 32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320" name="Rectangle 33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321" name="Rectangle 34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322" name="Rectangle 35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323" name="Rectangle 36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73" name="AutoShape 37"/>
          <p:cNvSpPr>
            <a:spLocks noChangeArrowheads="1"/>
          </p:cNvSpPr>
          <p:nvPr/>
        </p:nvSpPr>
        <p:spPr bwMode="auto">
          <a:xfrm>
            <a:off x="479425" y="1905000"/>
            <a:ext cx="2362200" cy="4191000"/>
          </a:xfrm>
          <a:prstGeom prst="can">
            <a:avLst>
              <a:gd name="adj" fmla="val 23032"/>
            </a:avLst>
          </a:prstGeom>
          <a:noFill/>
          <a:ln w="28575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4" name="Text Box 38"/>
          <p:cNvSpPr txBox="1">
            <a:spLocks noChangeArrowheads="1"/>
          </p:cNvSpPr>
          <p:nvPr/>
        </p:nvSpPr>
        <p:spPr bwMode="auto">
          <a:xfrm>
            <a:off x="304800" y="2209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  <p:sp>
        <p:nvSpPr>
          <p:cNvPr id="7175" name="Text Box 39"/>
          <p:cNvSpPr txBox="1">
            <a:spLocks noChangeArrowheads="1"/>
          </p:cNvSpPr>
          <p:nvPr/>
        </p:nvSpPr>
        <p:spPr bwMode="auto">
          <a:xfrm>
            <a:off x="1622425" y="2667000"/>
            <a:ext cx="22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176" name="Text Box 40"/>
          <p:cNvSpPr txBox="1">
            <a:spLocks noChangeArrowheads="1"/>
          </p:cNvSpPr>
          <p:nvPr/>
        </p:nvSpPr>
        <p:spPr bwMode="auto">
          <a:xfrm>
            <a:off x="1546225" y="3581400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tr</a:t>
            </a:r>
          </a:p>
        </p:txBody>
      </p:sp>
      <p:sp>
        <p:nvSpPr>
          <p:cNvPr id="7177" name="Text Box 41"/>
          <p:cNvSpPr txBox="1">
            <a:spLocks noChangeArrowheads="1"/>
          </p:cNvSpPr>
          <p:nvPr/>
        </p:nvSpPr>
        <p:spPr bwMode="auto">
          <a:xfrm>
            <a:off x="1851025" y="402272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mail</a:t>
            </a:r>
          </a:p>
        </p:txBody>
      </p:sp>
      <p:sp>
        <p:nvSpPr>
          <p:cNvPr id="7178" name="Text Box 42"/>
          <p:cNvSpPr txBox="1">
            <a:spLocks noChangeArrowheads="1"/>
          </p:cNvSpPr>
          <p:nvPr/>
        </p:nvSpPr>
        <p:spPr bwMode="auto">
          <a:xfrm>
            <a:off x="555625" y="537527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list</a:t>
            </a:r>
          </a:p>
        </p:txBody>
      </p:sp>
      <p:sp>
        <p:nvSpPr>
          <p:cNvPr id="7179" name="Text Box 43"/>
          <p:cNvSpPr txBox="1">
            <a:spLocks noChangeArrowheads="1"/>
          </p:cNvSpPr>
          <p:nvPr/>
        </p:nvSpPr>
        <p:spPr bwMode="auto">
          <a:xfrm>
            <a:off x="6318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盘块连续分配</a:t>
            </a:r>
          </a:p>
        </p:txBody>
      </p:sp>
      <p:grpSp>
        <p:nvGrpSpPr>
          <p:cNvPr id="7180" name="Group 44"/>
          <p:cNvGrpSpPr/>
          <p:nvPr/>
        </p:nvGrpSpPr>
        <p:grpSpPr bwMode="auto">
          <a:xfrm>
            <a:off x="3298825" y="2057400"/>
            <a:ext cx="2819400" cy="4038600"/>
            <a:chOff x="576" y="864"/>
            <a:chExt cx="1776" cy="2544"/>
          </a:xfrm>
        </p:grpSpPr>
        <p:sp>
          <p:nvSpPr>
            <p:cNvPr id="7223" name="AutoShape 45"/>
            <p:cNvSpPr>
              <a:spLocks noChangeArrowheads="1"/>
            </p:cNvSpPr>
            <p:nvPr/>
          </p:nvSpPr>
          <p:spPr bwMode="auto">
            <a:xfrm>
              <a:off x="576" y="864"/>
              <a:ext cx="1776" cy="2544"/>
            </a:xfrm>
            <a:prstGeom prst="can">
              <a:avLst>
                <a:gd name="adj" fmla="val 15147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224" name="Rectangle 46"/>
            <p:cNvSpPr>
              <a:spLocks noChangeArrowheads="1"/>
            </p:cNvSpPr>
            <p:nvPr/>
          </p:nvSpPr>
          <p:spPr bwMode="auto">
            <a:xfrm>
              <a:off x="576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25" name="Rectangle 47"/>
            <p:cNvSpPr>
              <a:spLocks noChangeArrowheads="1"/>
            </p:cNvSpPr>
            <p:nvPr/>
          </p:nvSpPr>
          <p:spPr bwMode="auto">
            <a:xfrm>
              <a:off x="991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26" name="Rectangle 48"/>
            <p:cNvSpPr>
              <a:spLocks noChangeArrowheads="1"/>
            </p:cNvSpPr>
            <p:nvPr/>
          </p:nvSpPr>
          <p:spPr bwMode="auto">
            <a:xfrm>
              <a:off x="1405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27" name="Rectangle 49"/>
            <p:cNvSpPr>
              <a:spLocks noChangeArrowheads="1"/>
            </p:cNvSpPr>
            <p:nvPr/>
          </p:nvSpPr>
          <p:spPr bwMode="auto">
            <a:xfrm>
              <a:off x="1820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28" name="Rectangle 50"/>
            <p:cNvSpPr>
              <a:spLocks noChangeArrowheads="1"/>
            </p:cNvSpPr>
            <p:nvPr/>
          </p:nvSpPr>
          <p:spPr bwMode="auto">
            <a:xfrm>
              <a:off x="576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29" name="Rectangle 51"/>
            <p:cNvSpPr>
              <a:spLocks noChangeArrowheads="1"/>
            </p:cNvSpPr>
            <p:nvPr/>
          </p:nvSpPr>
          <p:spPr bwMode="auto">
            <a:xfrm>
              <a:off x="991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30" name="Rectangle 52"/>
            <p:cNvSpPr>
              <a:spLocks noChangeArrowheads="1"/>
            </p:cNvSpPr>
            <p:nvPr/>
          </p:nvSpPr>
          <p:spPr bwMode="auto">
            <a:xfrm>
              <a:off x="1405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31" name="Rectangle 53"/>
            <p:cNvSpPr>
              <a:spLocks noChangeArrowheads="1"/>
            </p:cNvSpPr>
            <p:nvPr/>
          </p:nvSpPr>
          <p:spPr bwMode="auto">
            <a:xfrm>
              <a:off x="1820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232" name="Rectangle 54"/>
            <p:cNvSpPr>
              <a:spLocks noChangeArrowheads="1"/>
            </p:cNvSpPr>
            <p:nvPr/>
          </p:nvSpPr>
          <p:spPr bwMode="auto">
            <a:xfrm>
              <a:off x="576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33" name="Rectangle 55"/>
            <p:cNvSpPr>
              <a:spLocks noChangeArrowheads="1"/>
            </p:cNvSpPr>
            <p:nvPr/>
          </p:nvSpPr>
          <p:spPr bwMode="auto">
            <a:xfrm>
              <a:off x="991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34" name="Rectangle 56"/>
            <p:cNvSpPr>
              <a:spLocks noChangeArrowheads="1"/>
            </p:cNvSpPr>
            <p:nvPr/>
          </p:nvSpPr>
          <p:spPr bwMode="auto">
            <a:xfrm>
              <a:off x="1405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35" name="Rectangle 57"/>
            <p:cNvSpPr>
              <a:spLocks noChangeArrowheads="1"/>
            </p:cNvSpPr>
            <p:nvPr/>
          </p:nvSpPr>
          <p:spPr bwMode="auto">
            <a:xfrm>
              <a:off x="1820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36" name="Rectangle 58"/>
            <p:cNvSpPr>
              <a:spLocks noChangeArrowheads="1"/>
            </p:cNvSpPr>
            <p:nvPr/>
          </p:nvSpPr>
          <p:spPr bwMode="auto">
            <a:xfrm>
              <a:off x="576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37" name="Rectangle 59"/>
            <p:cNvSpPr>
              <a:spLocks noChangeArrowheads="1"/>
            </p:cNvSpPr>
            <p:nvPr/>
          </p:nvSpPr>
          <p:spPr bwMode="auto">
            <a:xfrm>
              <a:off x="991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38" name="Rectangle 60"/>
            <p:cNvSpPr>
              <a:spLocks noChangeArrowheads="1"/>
            </p:cNvSpPr>
            <p:nvPr/>
          </p:nvSpPr>
          <p:spPr bwMode="auto">
            <a:xfrm>
              <a:off x="1405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39" name="Rectangle 61"/>
            <p:cNvSpPr>
              <a:spLocks noChangeArrowheads="1"/>
            </p:cNvSpPr>
            <p:nvPr/>
          </p:nvSpPr>
          <p:spPr bwMode="auto">
            <a:xfrm>
              <a:off x="1820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40" name="Rectangle 62"/>
            <p:cNvSpPr>
              <a:spLocks noChangeArrowheads="1"/>
            </p:cNvSpPr>
            <p:nvPr/>
          </p:nvSpPr>
          <p:spPr bwMode="auto">
            <a:xfrm>
              <a:off x="576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41" name="Rectangle 63"/>
            <p:cNvSpPr>
              <a:spLocks noChangeArrowheads="1"/>
            </p:cNvSpPr>
            <p:nvPr/>
          </p:nvSpPr>
          <p:spPr bwMode="auto">
            <a:xfrm>
              <a:off x="991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42" name="Rectangle 64"/>
            <p:cNvSpPr>
              <a:spLocks noChangeArrowheads="1"/>
            </p:cNvSpPr>
            <p:nvPr/>
          </p:nvSpPr>
          <p:spPr bwMode="auto">
            <a:xfrm>
              <a:off x="1405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43" name="Rectangle 65"/>
            <p:cNvSpPr>
              <a:spLocks noChangeArrowheads="1"/>
            </p:cNvSpPr>
            <p:nvPr/>
          </p:nvSpPr>
          <p:spPr bwMode="auto">
            <a:xfrm>
              <a:off x="1820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44" name="Rectangle 66"/>
            <p:cNvSpPr>
              <a:spLocks noChangeArrowheads="1"/>
            </p:cNvSpPr>
            <p:nvPr/>
          </p:nvSpPr>
          <p:spPr bwMode="auto">
            <a:xfrm>
              <a:off x="576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45" name="Rectangle 67"/>
            <p:cNvSpPr>
              <a:spLocks noChangeArrowheads="1"/>
            </p:cNvSpPr>
            <p:nvPr/>
          </p:nvSpPr>
          <p:spPr bwMode="auto">
            <a:xfrm>
              <a:off x="991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46" name="Rectangle 68"/>
            <p:cNvSpPr>
              <a:spLocks noChangeArrowheads="1"/>
            </p:cNvSpPr>
            <p:nvPr/>
          </p:nvSpPr>
          <p:spPr bwMode="auto">
            <a:xfrm>
              <a:off x="1405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47" name="Rectangle 69"/>
            <p:cNvSpPr>
              <a:spLocks noChangeArrowheads="1"/>
            </p:cNvSpPr>
            <p:nvPr/>
          </p:nvSpPr>
          <p:spPr bwMode="auto">
            <a:xfrm>
              <a:off x="1820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48" name="Rectangle 70"/>
            <p:cNvSpPr>
              <a:spLocks noChangeArrowheads="1"/>
            </p:cNvSpPr>
            <p:nvPr/>
          </p:nvSpPr>
          <p:spPr bwMode="auto">
            <a:xfrm>
              <a:off x="576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49" name="Rectangle 71"/>
            <p:cNvSpPr>
              <a:spLocks noChangeArrowheads="1"/>
            </p:cNvSpPr>
            <p:nvPr/>
          </p:nvSpPr>
          <p:spPr bwMode="auto">
            <a:xfrm>
              <a:off x="991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50" name="Rectangle 72"/>
            <p:cNvSpPr>
              <a:spLocks noChangeArrowheads="1"/>
            </p:cNvSpPr>
            <p:nvPr/>
          </p:nvSpPr>
          <p:spPr bwMode="auto">
            <a:xfrm>
              <a:off x="1405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51" name="Rectangle 73"/>
            <p:cNvSpPr>
              <a:spLocks noChangeArrowheads="1"/>
            </p:cNvSpPr>
            <p:nvPr/>
          </p:nvSpPr>
          <p:spPr bwMode="auto">
            <a:xfrm>
              <a:off x="1820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52" name="Rectangle 74"/>
            <p:cNvSpPr>
              <a:spLocks noChangeArrowheads="1"/>
            </p:cNvSpPr>
            <p:nvPr/>
          </p:nvSpPr>
          <p:spPr bwMode="auto">
            <a:xfrm>
              <a:off x="576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53" name="Rectangle 75"/>
            <p:cNvSpPr>
              <a:spLocks noChangeArrowheads="1"/>
            </p:cNvSpPr>
            <p:nvPr/>
          </p:nvSpPr>
          <p:spPr bwMode="auto">
            <a:xfrm>
              <a:off x="991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54" name="Rectangle 76"/>
            <p:cNvSpPr>
              <a:spLocks noChangeArrowheads="1"/>
            </p:cNvSpPr>
            <p:nvPr/>
          </p:nvSpPr>
          <p:spPr bwMode="auto">
            <a:xfrm>
              <a:off x="1405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55" name="Rectangle 77"/>
            <p:cNvSpPr>
              <a:spLocks noChangeArrowheads="1"/>
            </p:cNvSpPr>
            <p:nvPr/>
          </p:nvSpPr>
          <p:spPr bwMode="auto">
            <a:xfrm>
              <a:off x="1820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7256" name="Rectangle 78"/>
            <p:cNvSpPr>
              <a:spLocks noChangeArrowheads="1"/>
            </p:cNvSpPr>
            <p:nvPr/>
          </p:nvSpPr>
          <p:spPr bwMode="auto">
            <a:xfrm>
              <a:off x="816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7" name="Rectangle 79"/>
            <p:cNvSpPr>
              <a:spLocks noChangeArrowheads="1"/>
            </p:cNvSpPr>
            <p:nvPr/>
          </p:nvSpPr>
          <p:spPr bwMode="auto">
            <a:xfrm>
              <a:off x="816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8" name="Rectangle 80"/>
            <p:cNvSpPr>
              <a:spLocks noChangeArrowheads="1"/>
            </p:cNvSpPr>
            <p:nvPr/>
          </p:nvSpPr>
          <p:spPr bwMode="auto">
            <a:xfrm>
              <a:off x="816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9" name="Rectangle 81"/>
            <p:cNvSpPr>
              <a:spLocks noChangeArrowheads="1"/>
            </p:cNvSpPr>
            <p:nvPr/>
          </p:nvSpPr>
          <p:spPr bwMode="auto">
            <a:xfrm>
              <a:off x="816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0" name="Rectangle 82"/>
            <p:cNvSpPr>
              <a:spLocks noChangeArrowheads="1"/>
            </p:cNvSpPr>
            <p:nvPr/>
          </p:nvSpPr>
          <p:spPr bwMode="auto">
            <a:xfrm>
              <a:off x="816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61" name="Rectangle 83"/>
            <p:cNvSpPr>
              <a:spLocks noChangeArrowheads="1"/>
            </p:cNvSpPr>
            <p:nvPr/>
          </p:nvSpPr>
          <p:spPr bwMode="auto">
            <a:xfrm>
              <a:off x="816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2" name="Rectangle 84"/>
            <p:cNvSpPr>
              <a:spLocks noChangeArrowheads="1"/>
            </p:cNvSpPr>
            <p:nvPr/>
          </p:nvSpPr>
          <p:spPr bwMode="auto">
            <a:xfrm>
              <a:off x="816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3" name="Rectangle 85"/>
            <p:cNvSpPr>
              <a:spLocks noChangeArrowheads="1"/>
            </p:cNvSpPr>
            <p:nvPr/>
          </p:nvSpPr>
          <p:spPr bwMode="auto">
            <a:xfrm>
              <a:off x="816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4" name="Rectangle 86"/>
            <p:cNvSpPr>
              <a:spLocks noChangeArrowheads="1"/>
            </p:cNvSpPr>
            <p:nvPr/>
          </p:nvSpPr>
          <p:spPr bwMode="auto">
            <a:xfrm>
              <a:off x="1248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65" name="Rectangle 87"/>
            <p:cNvSpPr>
              <a:spLocks noChangeArrowheads="1"/>
            </p:cNvSpPr>
            <p:nvPr/>
          </p:nvSpPr>
          <p:spPr bwMode="auto">
            <a:xfrm>
              <a:off x="1248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6" name="Rectangle 88"/>
            <p:cNvSpPr>
              <a:spLocks noChangeArrowheads="1"/>
            </p:cNvSpPr>
            <p:nvPr/>
          </p:nvSpPr>
          <p:spPr bwMode="auto">
            <a:xfrm>
              <a:off x="1248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7267" name="Rectangle 89"/>
            <p:cNvSpPr>
              <a:spLocks noChangeArrowheads="1"/>
            </p:cNvSpPr>
            <p:nvPr/>
          </p:nvSpPr>
          <p:spPr bwMode="auto">
            <a:xfrm>
              <a:off x="1248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8" name="Rectangle 90"/>
            <p:cNvSpPr>
              <a:spLocks noChangeArrowheads="1"/>
            </p:cNvSpPr>
            <p:nvPr/>
          </p:nvSpPr>
          <p:spPr bwMode="auto">
            <a:xfrm>
              <a:off x="1248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69" name="Rectangle 91"/>
            <p:cNvSpPr>
              <a:spLocks noChangeArrowheads="1"/>
            </p:cNvSpPr>
            <p:nvPr/>
          </p:nvSpPr>
          <p:spPr bwMode="auto">
            <a:xfrm>
              <a:off x="1248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0" name="Rectangle 92"/>
            <p:cNvSpPr>
              <a:spLocks noChangeArrowheads="1"/>
            </p:cNvSpPr>
            <p:nvPr/>
          </p:nvSpPr>
          <p:spPr bwMode="auto">
            <a:xfrm>
              <a:off x="1248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71" name="Rectangle 93"/>
            <p:cNvSpPr>
              <a:spLocks noChangeArrowheads="1"/>
            </p:cNvSpPr>
            <p:nvPr/>
          </p:nvSpPr>
          <p:spPr bwMode="auto">
            <a:xfrm>
              <a:off x="1248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2" name="Rectangle 94"/>
            <p:cNvSpPr>
              <a:spLocks noChangeArrowheads="1"/>
            </p:cNvSpPr>
            <p:nvPr/>
          </p:nvSpPr>
          <p:spPr bwMode="auto">
            <a:xfrm>
              <a:off x="1632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3" name="Rectangle 95"/>
            <p:cNvSpPr>
              <a:spLocks noChangeArrowheads="1"/>
            </p:cNvSpPr>
            <p:nvPr/>
          </p:nvSpPr>
          <p:spPr bwMode="auto">
            <a:xfrm>
              <a:off x="1632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4" name="Rectangle 96"/>
            <p:cNvSpPr>
              <a:spLocks noChangeArrowheads="1"/>
            </p:cNvSpPr>
            <p:nvPr/>
          </p:nvSpPr>
          <p:spPr bwMode="auto">
            <a:xfrm>
              <a:off x="1632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75" name="Rectangle 97"/>
            <p:cNvSpPr>
              <a:spLocks noChangeArrowheads="1"/>
            </p:cNvSpPr>
            <p:nvPr/>
          </p:nvSpPr>
          <p:spPr bwMode="auto">
            <a:xfrm>
              <a:off x="1632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6" name="Rectangle 98"/>
            <p:cNvSpPr>
              <a:spLocks noChangeArrowheads="1"/>
            </p:cNvSpPr>
            <p:nvPr/>
          </p:nvSpPr>
          <p:spPr bwMode="auto">
            <a:xfrm>
              <a:off x="1632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7" name="Rectangle 99"/>
            <p:cNvSpPr>
              <a:spLocks noChangeArrowheads="1"/>
            </p:cNvSpPr>
            <p:nvPr/>
          </p:nvSpPr>
          <p:spPr bwMode="auto">
            <a:xfrm>
              <a:off x="1632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8" name="Rectangle 100"/>
            <p:cNvSpPr>
              <a:spLocks noChangeArrowheads="1"/>
            </p:cNvSpPr>
            <p:nvPr/>
          </p:nvSpPr>
          <p:spPr bwMode="auto">
            <a:xfrm>
              <a:off x="1632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9" name="Rectangle 101"/>
            <p:cNvSpPr>
              <a:spLocks noChangeArrowheads="1"/>
            </p:cNvSpPr>
            <p:nvPr/>
          </p:nvSpPr>
          <p:spPr bwMode="auto">
            <a:xfrm>
              <a:off x="1632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0" name="Rectangle 102"/>
            <p:cNvSpPr>
              <a:spLocks noChangeArrowheads="1"/>
            </p:cNvSpPr>
            <p:nvPr/>
          </p:nvSpPr>
          <p:spPr bwMode="auto">
            <a:xfrm>
              <a:off x="2064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1" name="Rectangle 103"/>
            <p:cNvSpPr>
              <a:spLocks noChangeArrowheads="1"/>
            </p:cNvSpPr>
            <p:nvPr/>
          </p:nvSpPr>
          <p:spPr bwMode="auto">
            <a:xfrm>
              <a:off x="2064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2" name="Rectangle 104"/>
            <p:cNvSpPr>
              <a:spLocks noChangeArrowheads="1"/>
            </p:cNvSpPr>
            <p:nvPr/>
          </p:nvSpPr>
          <p:spPr bwMode="auto">
            <a:xfrm>
              <a:off x="2064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3" name="Rectangle 105"/>
            <p:cNvSpPr>
              <a:spLocks noChangeArrowheads="1"/>
            </p:cNvSpPr>
            <p:nvPr/>
          </p:nvSpPr>
          <p:spPr bwMode="auto">
            <a:xfrm>
              <a:off x="2064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4" name="Rectangle 106"/>
            <p:cNvSpPr>
              <a:spLocks noChangeArrowheads="1"/>
            </p:cNvSpPr>
            <p:nvPr/>
          </p:nvSpPr>
          <p:spPr bwMode="auto">
            <a:xfrm>
              <a:off x="2064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5" name="Rectangle 107"/>
            <p:cNvSpPr>
              <a:spLocks noChangeArrowheads="1"/>
            </p:cNvSpPr>
            <p:nvPr/>
          </p:nvSpPr>
          <p:spPr bwMode="auto">
            <a:xfrm>
              <a:off x="2064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6" name="Rectangle 108"/>
            <p:cNvSpPr>
              <a:spLocks noChangeArrowheads="1"/>
            </p:cNvSpPr>
            <p:nvPr/>
          </p:nvSpPr>
          <p:spPr bwMode="auto">
            <a:xfrm>
              <a:off x="2064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7" name="Rectangle 109"/>
            <p:cNvSpPr>
              <a:spLocks noChangeArrowheads="1"/>
            </p:cNvSpPr>
            <p:nvPr/>
          </p:nvSpPr>
          <p:spPr bwMode="auto">
            <a:xfrm>
              <a:off x="2064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8" name="Freeform 110"/>
            <p:cNvSpPr/>
            <p:nvPr/>
          </p:nvSpPr>
          <p:spPr bwMode="auto">
            <a:xfrm>
              <a:off x="1440" y="1248"/>
              <a:ext cx="344" cy="480"/>
            </a:xfrm>
            <a:custGeom>
              <a:avLst/>
              <a:gdLst>
                <a:gd name="T0" fmla="*/ 0 w 344"/>
                <a:gd name="T1" fmla="*/ 0 h 480"/>
                <a:gd name="T2" fmla="*/ 288 w 344"/>
                <a:gd name="T3" fmla="*/ 240 h 480"/>
                <a:gd name="T4" fmla="*/ 336 w 344"/>
                <a:gd name="T5" fmla="*/ 48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9" name="Line 111"/>
            <p:cNvSpPr>
              <a:spLocks noChangeShapeType="1"/>
            </p:cNvSpPr>
            <p:nvPr/>
          </p:nvSpPr>
          <p:spPr bwMode="auto">
            <a:xfrm flipH="1">
              <a:off x="1344" y="1872"/>
              <a:ext cx="384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90" name="Text Box 112"/>
            <p:cNvSpPr txBox="1">
              <a:spLocks noChangeArrowheads="1"/>
            </p:cNvSpPr>
            <p:nvPr/>
          </p:nvSpPr>
          <p:spPr bwMode="auto">
            <a:xfrm>
              <a:off x="1104" y="91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test.c</a:t>
              </a:r>
            </a:p>
          </p:txBody>
        </p:sp>
        <p:sp>
          <p:nvSpPr>
            <p:cNvPr id="7291" name="Freeform 113"/>
            <p:cNvSpPr/>
            <p:nvPr/>
          </p:nvSpPr>
          <p:spPr bwMode="auto">
            <a:xfrm>
              <a:off x="1296" y="1872"/>
              <a:ext cx="1" cy="432"/>
            </a:xfrm>
            <a:custGeom>
              <a:avLst/>
              <a:gdLst>
                <a:gd name="T0" fmla="*/ 0 w 1"/>
                <a:gd name="T1" fmla="*/ 432 h 432"/>
                <a:gd name="T2" fmla="*/ 0 w 1"/>
                <a:gd name="T3" fmla="*/ 336 h 432"/>
                <a:gd name="T4" fmla="*/ 0 w 1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432">
                  <a:moveTo>
                    <a:pt x="0" y="432"/>
                  </a:moveTo>
                  <a:cubicBezTo>
                    <a:pt x="0" y="420"/>
                    <a:pt x="0" y="408"/>
                    <a:pt x="0" y="336"/>
                  </a:cubicBezTo>
                  <a:cubicBezTo>
                    <a:pt x="0" y="264"/>
                    <a:pt x="0" y="132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1" name="Text Box 114"/>
          <p:cNvSpPr txBox="1">
            <a:spLocks noChangeArrowheads="1"/>
          </p:cNvSpPr>
          <p:nvPr/>
        </p:nvSpPr>
        <p:spPr bwMode="auto">
          <a:xfrm>
            <a:off x="36036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盘块链式分配</a:t>
            </a:r>
          </a:p>
        </p:txBody>
      </p:sp>
      <p:sp>
        <p:nvSpPr>
          <p:cNvPr id="7182" name="Text Box 115"/>
          <p:cNvSpPr txBox="1">
            <a:spLocks noChangeArrowheads="1"/>
          </p:cNvSpPr>
          <p:nvPr/>
        </p:nvSpPr>
        <p:spPr bwMode="auto">
          <a:xfrm>
            <a:off x="64230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盘块索引分配</a:t>
            </a:r>
          </a:p>
        </p:txBody>
      </p:sp>
      <p:grpSp>
        <p:nvGrpSpPr>
          <p:cNvPr id="7183" name="Group 116"/>
          <p:cNvGrpSpPr/>
          <p:nvPr/>
        </p:nvGrpSpPr>
        <p:grpSpPr bwMode="auto">
          <a:xfrm>
            <a:off x="6651625" y="2486025"/>
            <a:ext cx="1676400" cy="3429000"/>
            <a:chOff x="768" y="816"/>
            <a:chExt cx="1056" cy="2160"/>
          </a:xfrm>
        </p:grpSpPr>
        <p:sp>
          <p:nvSpPr>
            <p:cNvPr id="7191" name="Rectangle 117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92" name="Rectangle 118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93" name="Rectangle 119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94" name="Rectangle 120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95" name="Rectangle 121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196" name="Rectangle 122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97" name="Rectangle 123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198" name="Rectangle 124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199" name="Rectangle 125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00" name="Rectangle 126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01" name="Rectangle 127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02" name="Rectangle 128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03" name="Rectangle 129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04" name="Rectangle 130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05" name="Rectangle 131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06" name="Rectangle 132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07" name="Rectangle 133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08" name="Rectangle 134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09" name="Rectangle 135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10" name="Rectangle 136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11" name="Rectangle 137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12" name="Rectangle 138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13" name="Rectangle 139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14" name="Rectangle 140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15" name="Rectangle 141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16" name="Rectangle 142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17" name="Rectangle 143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18" name="Rectangle 144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19" name="Rectangle 145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20" name="Rectangle 146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21" name="Rectangle 147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22" name="Rectangle 148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84" name="AutoShape 149"/>
          <p:cNvSpPr>
            <a:spLocks noChangeArrowheads="1"/>
          </p:cNvSpPr>
          <p:nvPr/>
        </p:nvSpPr>
        <p:spPr bwMode="auto">
          <a:xfrm>
            <a:off x="6423025" y="1905000"/>
            <a:ext cx="2133600" cy="4191000"/>
          </a:xfrm>
          <a:prstGeom prst="can">
            <a:avLst>
              <a:gd name="adj" fmla="val 25499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5" name="Oval 150"/>
          <p:cNvSpPr>
            <a:spLocks noChangeArrowheads="1"/>
          </p:cNvSpPr>
          <p:nvPr/>
        </p:nvSpPr>
        <p:spPr bwMode="auto">
          <a:xfrm>
            <a:off x="7947025" y="4162425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6" name="Line 151"/>
          <p:cNvSpPr>
            <a:spLocks noChangeShapeType="1"/>
          </p:cNvSpPr>
          <p:nvPr/>
        </p:nvSpPr>
        <p:spPr bwMode="auto">
          <a:xfrm flipH="1" flipV="1">
            <a:off x="7261225" y="2714625"/>
            <a:ext cx="106680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7" name="Line 152"/>
          <p:cNvSpPr>
            <a:spLocks noChangeShapeType="1"/>
          </p:cNvSpPr>
          <p:nvPr/>
        </p:nvSpPr>
        <p:spPr bwMode="auto">
          <a:xfrm flipH="1" flipV="1">
            <a:off x="7718425" y="3629025"/>
            <a:ext cx="4572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53"/>
          <p:cNvSpPr>
            <a:spLocks noChangeShapeType="1"/>
          </p:cNvSpPr>
          <p:nvPr/>
        </p:nvSpPr>
        <p:spPr bwMode="auto">
          <a:xfrm flipH="1" flipV="1">
            <a:off x="7261225" y="3629025"/>
            <a:ext cx="7620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Freeform 154"/>
          <p:cNvSpPr/>
          <p:nvPr/>
        </p:nvSpPr>
        <p:spPr bwMode="auto">
          <a:xfrm>
            <a:off x="7337425" y="4543425"/>
            <a:ext cx="685800" cy="152400"/>
          </a:xfrm>
          <a:custGeom>
            <a:avLst/>
            <a:gdLst>
              <a:gd name="T0" fmla="*/ 2147483647 w 432"/>
              <a:gd name="T1" fmla="*/ 0 h 96"/>
              <a:gd name="T2" fmla="*/ 2147483647 w 432"/>
              <a:gd name="T3" fmla="*/ 2147483647 h 96"/>
              <a:gd name="T4" fmla="*/ 0 w 432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96">
                <a:moveTo>
                  <a:pt x="432" y="0"/>
                </a:moveTo>
                <a:cubicBezTo>
                  <a:pt x="372" y="48"/>
                  <a:pt x="312" y="96"/>
                  <a:pt x="240" y="96"/>
                </a:cubicBezTo>
                <a:cubicBezTo>
                  <a:pt x="168" y="96"/>
                  <a:pt x="84" y="48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0" name="Text Box 155"/>
          <p:cNvSpPr txBox="1">
            <a:spLocks noChangeArrowheads="1"/>
          </p:cNvSpPr>
          <p:nvPr/>
        </p:nvSpPr>
        <p:spPr bwMode="auto">
          <a:xfrm>
            <a:off x="8099425" y="4495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0" y="304800"/>
            <a:ext cx="5867400" cy="676275"/>
          </a:xfrm>
        </p:spPr>
        <p:txBody>
          <a:bodyPr/>
          <a:lstStyle/>
          <a:p>
            <a:pPr eaLnBrk="1" hangingPunct="1"/>
            <a:r>
              <a:rPr lang="en-US" altLang="zh-CN"/>
              <a:t>12.3 MINIX</a:t>
            </a:r>
            <a:r>
              <a:rPr lang="zh-CN" altLang="en-US"/>
              <a:t>文件系统</a:t>
            </a:r>
            <a:r>
              <a:rPr lang="en-US" altLang="zh-CN"/>
              <a:t>1.0</a:t>
            </a:r>
            <a:r>
              <a:rPr lang="zh-CN" altLang="en-US"/>
              <a:t>实现</a:t>
            </a:r>
          </a:p>
        </p:txBody>
      </p:sp>
      <p:pic>
        <p:nvPicPr>
          <p:cNvPr id="28675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57200" y="1676400"/>
            <a:ext cx="82296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MINIX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，是一种基于</a:t>
            </a:r>
            <a:r>
              <a:rPr lang="zh-CN" altLang="en-US" sz="2800" b="0" dirty="0">
                <a:solidFill>
                  <a:srgbClr val="136EC2"/>
                </a:solidFill>
                <a:latin typeface="Arial" panose="020B0604020202020204" pitchFamily="34" charset="0"/>
                <a:hlinkClick r:id="rId3"/>
              </a:rPr>
              <a:t>微内核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架构的类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UNIX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计算机操作系统，于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1987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年由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Andrew S. 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Tanenbaum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教授发布，它启发了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Linux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。</a:t>
            </a:r>
            <a:endParaRPr lang="en-US" altLang="zh-CN" sz="2800" b="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Linus Torvalds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深受</a:t>
            </a: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Minix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的启发写出了第一版本的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Linux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内核。</a:t>
            </a:r>
            <a:endParaRPr lang="en-US" altLang="zh-CN" sz="2800" b="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0" dirty="0" err="1">
                <a:solidFill>
                  <a:srgbClr val="333333"/>
                </a:solidFill>
                <a:latin typeface="Arial" panose="020B0604020202020204" pitchFamily="34" charset="0"/>
              </a:rPr>
              <a:t>Minix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于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2000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年重新改为</a:t>
            </a:r>
            <a:r>
              <a:rPr lang="en-US" altLang="zh-CN" sz="2800" b="0" dirty="0">
                <a:solidFill>
                  <a:srgbClr val="333333"/>
                </a:solidFill>
                <a:latin typeface="Arial" panose="020B0604020202020204" pitchFamily="34" charset="0"/>
              </a:rPr>
              <a:t>BSD</a:t>
            </a:r>
            <a:r>
              <a:rPr lang="zh-CN" altLang="en-US" sz="2800" b="0" dirty="0">
                <a:solidFill>
                  <a:srgbClr val="333333"/>
                </a:solidFill>
                <a:latin typeface="Arial" panose="020B0604020202020204" pitchFamily="34" charset="0"/>
              </a:rPr>
              <a:t>授权，成为自由和开放源码软件，为全球注册商标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树状目录的完整实现</a:t>
            </a:r>
          </a:p>
        </p:txBody>
      </p:sp>
      <p:grpSp>
        <p:nvGrpSpPr>
          <p:cNvPr id="557059" name="Group 3"/>
          <p:cNvGrpSpPr/>
          <p:nvPr/>
        </p:nvGrpSpPr>
        <p:grpSpPr bwMode="auto">
          <a:xfrm>
            <a:off x="5638800" y="381000"/>
            <a:ext cx="3429000" cy="2667000"/>
            <a:chOff x="576" y="1671"/>
            <a:chExt cx="3024" cy="2313"/>
          </a:xfrm>
        </p:grpSpPr>
        <p:sp>
          <p:nvSpPr>
            <p:cNvPr id="14371" name="Rectangle 4"/>
            <p:cNvSpPr>
              <a:spLocks noChangeArrowheads="1"/>
            </p:cNvSpPr>
            <p:nvPr/>
          </p:nvSpPr>
          <p:spPr bwMode="auto">
            <a:xfrm>
              <a:off x="57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cat</a:t>
              </a:r>
            </a:p>
          </p:txBody>
        </p:sp>
        <p:sp>
          <p:nvSpPr>
            <p:cNvPr id="14372" name="Rectangle 5"/>
            <p:cNvSpPr>
              <a:spLocks noChangeArrowheads="1"/>
            </p:cNvSpPr>
            <p:nvPr/>
          </p:nvSpPr>
          <p:spPr bwMode="auto">
            <a:xfrm>
              <a:off x="105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bo</a:t>
              </a:r>
            </a:p>
          </p:txBody>
        </p:sp>
        <p:sp>
          <p:nvSpPr>
            <p:cNvPr id="14373" name="Rectangle 6"/>
            <p:cNvSpPr>
              <a:spLocks noChangeArrowheads="1"/>
            </p:cNvSpPr>
            <p:nvPr/>
          </p:nvSpPr>
          <p:spPr bwMode="auto">
            <a:xfrm>
              <a:off x="1536" y="2103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hex</a:t>
              </a:r>
            </a:p>
          </p:txBody>
        </p:sp>
        <p:sp>
          <p:nvSpPr>
            <p:cNvPr id="14374" name="Oval 7"/>
            <p:cNvSpPr>
              <a:spLocks noChangeArrowheads="1"/>
            </p:cNvSpPr>
            <p:nvPr/>
          </p:nvSpPr>
          <p:spPr bwMode="auto">
            <a:xfrm>
              <a:off x="660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5" name="Line 8"/>
            <p:cNvSpPr>
              <a:spLocks noChangeShapeType="1"/>
            </p:cNvSpPr>
            <p:nvPr/>
          </p:nvSpPr>
          <p:spPr bwMode="auto">
            <a:xfrm>
              <a:off x="822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6" name="Oval 9"/>
            <p:cNvSpPr>
              <a:spLocks noChangeArrowheads="1"/>
            </p:cNvSpPr>
            <p:nvPr/>
          </p:nvSpPr>
          <p:spPr bwMode="auto">
            <a:xfrm>
              <a:off x="1140" y="2640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7" name="Line 10"/>
            <p:cNvSpPr>
              <a:spLocks noChangeShapeType="1"/>
            </p:cNvSpPr>
            <p:nvPr/>
          </p:nvSpPr>
          <p:spPr bwMode="auto">
            <a:xfrm>
              <a:off x="1302" y="2352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78" name="Oval 11"/>
            <p:cNvSpPr>
              <a:spLocks noChangeArrowheads="1"/>
            </p:cNvSpPr>
            <p:nvPr/>
          </p:nvSpPr>
          <p:spPr bwMode="auto">
            <a:xfrm>
              <a:off x="1608" y="2631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79" name="Line 12"/>
            <p:cNvSpPr>
              <a:spLocks noChangeShapeType="1"/>
            </p:cNvSpPr>
            <p:nvPr/>
          </p:nvSpPr>
          <p:spPr bwMode="auto">
            <a:xfrm>
              <a:off x="1770" y="2343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0" name="Rectangle 13"/>
            <p:cNvSpPr>
              <a:spLocks noChangeArrowheads="1"/>
            </p:cNvSpPr>
            <p:nvPr/>
          </p:nvSpPr>
          <p:spPr bwMode="auto">
            <a:xfrm>
              <a:off x="163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a</a:t>
              </a:r>
            </a:p>
          </p:txBody>
        </p:sp>
        <p:sp>
          <p:nvSpPr>
            <p:cNvPr id="14381" name="Rectangle 14"/>
            <p:cNvSpPr>
              <a:spLocks noChangeArrowheads="1"/>
            </p:cNvSpPr>
            <p:nvPr/>
          </p:nvSpPr>
          <p:spPr bwMode="auto">
            <a:xfrm>
              <a:off x="2112" y="311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4382" name="Oval 15"/>
            <p:cNvSpPr>
              <a:spLocks noChangeArrowheads="1"/>
            </p:cNvSpPr>
            <p:nvPr/>
          </p:nvSpPr>
          <p:spPr bwMode="auto">
            <a:xfrm>
              <a:off x="1704" y="364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3" name="Line 16"/>
            <p:cNvSpPr>
              <a:spLocks noChangeShapeType="1"/>
            </p:cNvSpPr>
            <p:nvPr/>
          </p:nvSpPr>
          <p:spPr bwMode="auto">
            <a:xfrm>
              <a:off x="1866" y="336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4" name="Oval 17"/>
            <p:cNvSpPr>
              <a:spLocks noChangeArrowheads="1"/>
            </p:cNvSpPr>
            <p:nvPr/>
          </p:nvSpPr>
          <p:spPr bwMode="auto">
            <a:xfrm>
              <a:off x="2187" y="363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5" name="Line 18"/>
            <p:cNvSpPr>
              <a:spLocks noChangeShapeType="1"/>
            </p:cNvSpPr>
            <p:nvPr/>
          </p:nvSpPr>
          <p:spPr bwMode="auto">
            <a:xfrm>
              <a:off x="2349" y="335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6" name="Rectangle 19"/>
            <p:cNvSpPr>
              <a:spLocks noChangeArrowheads="1"/>
            </p:cNvSpPr>
            <p:nvPr/>
          </p:nvSpPr>
          <p:spPr bwMode="auto">
            <a:xfrm>
              <a:off x="312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mail</a:t>
              </a:r>
            </a:p>
          </p:txBody>
        </p:sp>
        <p:sp>
          <p:nvSpPr>
            <p:cNvPr id="14387" name="Oval 20"/>
            <p:cNvSpPr>
              <a:spLocks noChangeArrowheads="1"/>
            </p:cNvSpPr>
            <p:nvPr/>
          </p:nvSpPr>
          <p:spPr bwMode="auto">
            <a:xfrm>
              <a:off x="3195" y="2928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88" name="Line 21"/>
            <p:cNvSpPr>
              <a:spLocks noChangeShapeType="1"/>
            </p:cNvSpPr>
            <p:nvPr/>
          </p:nvSpPr>
          <p:spPr bwMode="auto">
            <a:xfrm>
              <a:off x="3357" y="2640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89" name="Oval 22"/>
            <p:cNvSpPr>
              <a:spLocks noChangeArrowheads="1"/>
            </p:cNvSpPr>
            <p:nvPr/>
          </p:nvSpPr>
          <p:spPr bwMode="auto">
            <a:xfrm>
              <a:off x="2736" y="2919"/>
              <a:ext cx="336" cy="336"/>
            </a:xfrm>
            <a:prstGeom prst="ellipse">
              <a:avLst/>
            </a:prstGeom>
            <a:solidFill>
              <a:schemeClr val="hlink"/>
            </a:solidFill>
            <a:ln w="9525" algn="ctr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90" name="Line 23"/>
            <p:cNvSpPr>
              <a:spLocks noChangeShapeType="1"/>
            </p:cNvSpPr>
            <p:nvPr/>
          </p:nvSpPr>
          <p:spPr bwMode="auto">
            <a:xfrm flipH="1">
              <a:off x="1296" y="1959"/>
              <a:ext cx="768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1" name="Line 24"/>
            <p:cNvSpPr>
              <a:spLocks noChangeShapeType="1"/>
            </p:cNvSpPr>
            <p:nvPr/>
          </p:nvSpPr>
          <p:spPr bwMode="auto">
            <a:xfrm>
              <a:off x="2592" y="1959"/>
              <a:ext cx="4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2" name="Rectangle 25"/>
            <p:cNvSpPr>
              <a:spLocks noChangeArrowheads="1"/>
            </p:cNvSpPr>
            <p:nvPr/>
          </p:nvSpPr>
          <p:spPr bwMode="auto">
            <a:xfrm>
              <a:off x="182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var</a:t>
              </a:r>
            </a:p>
          </p:txBody>
        </p:sp>
        <p:sp>
          <p:nvSpPr>
            <p:cNvPr id="14393" name="Rectangle 26"/>
            <p:cNvSpPr>
              <a:spLocks noChangeArrowheads="1"/>
            </p:cNvSpPr>
            <p:nvPr/>
          </p:nvSpPr>
          <p:spPr bwMode="auto">
            <a:xfrm>
              <a:off x="2304" y="167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my</a:t>
              </a:r>
            </a:p>
          </p:txBody>
        </p:sp>
        <p:sp>
          <p:nvSpPr>
            <p:cNvPr id="14394" name="Rectangle 27"/>
            <p:cNvSpPr>
              <a:spLocks noChangeArrowheads="1"/>
            </p:cNvSpPr>
            <p:nvPr/>
          </p:nvSpPr>
          <p:spPr bwMode="auto">
            <a:xfrm>
              <a:off x="216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data</a:t>
              </a:r>
            </a:p>
          </p:txBody>
        </p:sp>
        <p:sp>
          <p:nvSpPr>
            <p:cNvPr id="14395" name="Rectangle 28"/>
            <p:cNvSpPr>
              <a:spLocks noChangeArrowheads="1"/>
            </p:cNvSpPr>
            <p:nvPr/>
          </p:nvSpPr>
          <p:spPr bwMode="auto">
            <a:xfrm>
              <a:off x="2640" y="2391"/>
              <a:ext cx="480" cy="288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>
                  <a:solidFill>
                    <a:srgbClr val="FF0000"/>
                  </a:solidFill>
                </a:rPr>
                <a:t>cont</a:t>
              </a:r>
            </a:p>
          </p:txBody>
        </p:sp>
        <p:sp>
          <p:nvSpPr>
            <p:cNvPr id="14396" name="Line 29"/>
            <p:cNvSpPr>
              <a:spLocks noChangeShapeType="1"/>
            </p:cNvSpPr>
            <p:nvPr/>
          </p:nvSpPr>
          <p:spPr bwMode="auto">
            <a:xfrm flipH="1">
              <a:off x="2112" y="2679"/>
              <a:ext cx="288" cy="43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97" name="Line 30"/>
            <p:cNvSpPr>
              <a:spLocks noChangeShapeType="1"/>
            </p:cNvSpPr>
            <p:nvPr/>
          </p:nvSpPr>
          <p:spPr bwMode="auto">
            <a:xfrm>
              <a:off x="2898" y="2631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557087" name="Group 31"/>
          <p:cNvGrpSpPr/>
          <p:nvPr/>
        </p:nvGrpSpPr>
        <p:grpSpPr bwMode="auto">
          <a:xfrm>
            <a:off x="381000" y="1905000"/>
            <a:ext cx="5105400" cy="609600"/>
            <a:chOff x="240" y="1056"/>
            <a:chExt cx="3216" cy="384"/>
          </a:xfrm>
        </p:grpSpPr>
        <p:sp>
          <p:nvSpPr>
            <p:cNvPr id="14368" name="Rectangle 32"/>
            <p:cNvSpPr>
              <a:spLocks noChangeArrowheads="1"/>
            </p:cNvSpPr>
            <p:nvPr/>
          </p:nvSpPr>
          <p:spPr bwMode="auto">
            <a:xfrm>
              <a:off x="240" y="1056"/>
              <a:ext cx="336" cy="384"/>
            </a:xfrm>
            <a:prstGeom prst="rect">
              <a:avLst/>
            </a:prstGeom>
            <a:solidFill>
              <a:srgbClr val="0099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9" name="Rectangle 33"/>
            <p:cNvSpPr>
              <a:spLocks noChangeArrowheads="1"/>
            </p:cNvSpPr>
            <p:nvPr/>
          </p:nvSpPr>
          <p:spPr bwMode="auto">
            <a:xfrm>
              <a:off x="576" y="1056"/>
              <a:ext cx="1296" cy="384"/>
            </a:xfrm>
            <a:prstGeom prst="rect">
              <a:avLst/>
            </a:prstGeom>
            <a:solidFill>
              <a:srgbClr val="FF66CC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1800"/>
                <a:t>文件头数组</a:t>
              </a:r>
            </a:p>
          </p:txBody>
        </p:sp>
        <p:sp>
          <p:nvSpPr>
            <p:cNvPr id="14370" name="Rectangle 34"/>
            <p:cNvSpPr>
              <a:spLocks noChangeArrowheads="1"/>
            </p:cNvSpPr>
            <p:nvPr/>
          </p:nvSpPr>
          <p:spPr bwMode="auto">
            <a:xfrm>
              <a:off x="1872" y="1056"/>
              <a:ext cx="1584" cy="384"/>
            </a:xfrm>
            <a:prstGeom prst="rect">
              <a:avLst/>
            </a:prstGeom>
            <a:solidFill>
              <a:srgbClr val="FFFF99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000"/>
                <a:t>数据盘块集合</a:t>
              </a:r>
            </a:p>
          </p:txBody>
        </p:sp>
      </p:grpSp>
      <p:grpSp>
        <p:nvGrpSpPr>
          <p:cNvPr id="557091" name="Group 35"/>
          <p:cNvGrpSpPr/>
          <p:nvPr/>
        </p:nvGrpSpPr>
        <p:grpSpPr bwMode="auto">
          <a:xfrm>
            <a:off x="381000" y="1247775"/>
            <a:ext cx="5105400" cy="657225"/>
            <a:chOff x="240" y="642"/>
            <a:chExt cx="3216" cy="414"/>
          </a:xfrm>
        </p:grpSpPr>
        <p:sp>
          <p:nvSpPr>
            <p:cNvPr id="14366" name="AutoShape 36"/>
            <p:cNvSpPr/>
            <p:nvPr/>
          </p:nvSpPr>
          <p:spPr bwMode="auto">
            <a:xfrm rot="5400000">
              <a:off x="1776" y="-624"/>
              <a:ext cx="144" cy="3216"/>
            </a:xfrm>
            <a:prstGeom prst="leftBrace">
              <a:avLst>
                <a:gd name="adj1" fmla="val 186111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14367" name="Text Box 37"/>
            <p:cNvSpPr txBox="1">
              <a:spLocks noChangeArrowheads="1"/>
            </p:cNvSpPr>
            <p:nvPr/>
          </p:nvSpPr>
          <p:spPr bwMode="auto">
            <a:xfrm>
              <a:off x="1587" y="642"/>
              <a:ext cx="9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zh-CN" altLang="en-US" sz="2400">
                  <a:solidFill>
                    <a:srgbClr val="FF0000"/>
                  </a:solidFill>
                </a:rPr>
                <a:t>磁盘</a:t>
              </a:r>
            </a:p>
          </p:txBody>
        </p:sp>
      </p:grpSp>
      <p:sp>
        <p:nvSpPr>
          <p:cNvPr id="557094" name="Rectangle 38"/>
          <p:cNvSpPr>
            <a:spLocks noChangeArrowheads="1"/>
          </p:cNvSpPr>
          <p:nvPr/>
        </p:nvSpPr>
        <p:spPr bwMode="auto">
          <a:xfrm>
            <a:off x="914400" y="2590800"/>
            <a:ext cx="228600" cy="609600"/>
          </a:xfrm>
          <a:prstGeom prst="rect">
            <a:avLst/>
          </a:prstGeom>
          <a:solidFill>
            <a:srgbClr val="FF66CC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095" name="Rectangle 39"/>
          <p:cNvSpPr>
            <a:spLocks noChangeArrowheads="1"/>
          </p:cNvSpPr>
          <p:nvPr/>
        </p:nvSpPr>
        <p:spPr bwMode="auto">
          <a:xfrm>
            <a:off x="2971800" y="2590800"/>
            <a:ext cx="990600" cy="609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096" name="Text Box 40"/>
          <p:cNvSpPr txBox="1">
            <a:spLocks noChangeArrowheads="1"/>
          </p:cNvSpPr>
          <p:nvPr/>
        </p:nvSpPr>
        <p:spPr bwMode="auto">
          <a:xfrm>
            <a:off x="1143000" y="25908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“/”</a:t>
            </a:r>
            <a:r>
              <a:rPr lang="zh-CN" altLang="en-US" sz="2000"/>
              <a:t>的文件头</a:t>
            </a:r>
          </a:p>
        </p:txBody>
      </p:sp>
      <p:sp>
        <p:nvSpPr>
          <p:cNvPr id="557097" name="Freeform 41"/>
          <p:cNvSpPr/>
          <p:nvPr/>
        </p:nvSpPr>
        <p:spPr bwMode="auto">
          <a:xfrm>
            <a:off x="990600" y="2895600"/>
            <a:ext cx="2057400" cy="393700"/>
          </a:xfrm>
          <a:custGeom>
            <a:avLst/>
            <a:gdLst>
              <a:gd name="T0" fmla="*/ 0 w 1296"/>
              <a:gd name="T1" fmla="*/ 2147483647 h 248"/>
              <a:gd name="T2" fmla="*/ 2147483647 w 1296"/>
              <a:gd name="T3" fmla="*/ 2147483647 h 248"/>
              <a:gd name="T4" fmla="*/ 2147483647 w 1296"/>
              <a:gd name="T5" fmla="*/ 2147483647 h 248"/>
              <a:gd name="T6" fmla="*/ 2147483647 w 1296"/>
              <a:gd name="T7" fmla="*/ 2147483647 h 248"/>
              <a:gd name="T8" fmla="*/ 2147483647 w 1296"/>
              <a:gd name="T9" fmla="*/ 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248">
                <a:moveTo>
                  <a:pt x="0" y="144"/>
                </a:moveTo>
                <a:cubicBezTo>
                  <a:pt x="40" y="188"/>
                  <a:pt x="80" y="232"/>
                  <a:pt x="192" y="240"/>
                </a:cubicBezTo>
                <a:cubicBezTo>
                  <a:pt x="304" y="248"/>
                  <a:pt x="520" y="208"/>
                  <a:pt x="672" y="192"/>
                </a:cubicBezTo>
                <a:cubicBezTo>
                  <a:pt x="824" y="176"/>
                  <a:pt x="1000" y="176"/>
                  <a:pt x="1104" y="144"/>
                </a:cubicBezTo>
                <a:cubicBezTo>
                  <a:pt x="1208" y="112"/>
                  <a:pt x="1252" y="56"/>
                  <a:pt x="1296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098" name="Text Box 42"/>
          <p:cNvSpPr txBox="1">
            <a:spLocks noChangeArrowheads="1"/>
          </p:cNvSpPr>
          <p:nvPr/>
        </p:nvSpPr>
        <p:spPr bwMode="auto">
          <a:xfrm>
            <a:off x="3962400" y="2590800"/>
            <a:ext cx="1524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“/”</a:t>
            </a:r>
            <a:r>
              <a:rPr lang="zh-CN" altLang="en-US" sz="2000"/>
              <a:t>的数据块</a:t>
            </a:r>
          </a:p>
        </p:txBody>
      </p:sp>
      <p:grpSp>
        <p:nvGrpSpPr>
          <p:cNvPr id="557099" name="Group 43"/>
          <p:cNvGrpSpPr/>
          <p:nvPr/>
        </p:nvGrpSpPr>
        <p:grpSpPr bwMode="auto">
          <a:xfrm>
            <a:off x="2209800" y="3200400"/>
            <a:ext cx="2895600" cy="990600"/>
            <a:chOff x="1392" y="1872"/>
            <a:chExt cx="1824" cy="624"/>
          </a:xfrm>
        </p:grpSpPr>
        <p:sp>
          <p:nvSpPr>
            <p:cNvPr id="14362" name="Line 44"/>
            <p:cNvSpPr>
              <a:spLocks noChangeShapeType="1"/>
            </p:cNvSpPr>
            <p:nvPr/>
          </p:nvSpPr>
          <p:spPr bwMode="auto">
            <a:xfrm flipH="1">
              <a:off x="1392" y="1872"/>
              <a:ext cx="48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3" name="Line 45"/>
            <p:cNvSpPr>
              <a:spLocks noChangeShapeType="1"/>
            </p:cNvSpPr>
            <p:nvPr/>
          </p:nvSpPr>
          <p:spPr bwMode="auto">
            <a:xfrm>
              <a:off x="2496" y="1872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64" name="Rectangle 46"/>
            <p:cNvSpPr>
              <a:spLocks noChangeArrowheads="1"/>
            </p:cNvSpPr>
            <p:nvPr/>
          </p:nvSpPr>
          <p:spPr bwMode="auto">
            <a:xfrm>
              <a:off x="1392" y="2160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var</a:t>
              </a:r>
              <a:r>
                <a:rPr lang="en-US" altLang="zh-CN" sz="2400"/>
                <a:t>, 13&gt;</a:t>
              </a:r>
            </a:p>
          </p:txBody>
        </p:sp>
        <p:sp>
          <p:nvSpPr>
            <p:cNvPr id="14365" name="Rectangle 47"/>
            <p:cNvSpPr>
              <a:spLocks noChangeArrowheads="1"/>
            </p:cNvSpPr>
            <p:nvPr/>
          </p:nvSpPr>
          <p:spPr bwMode="auto">
            <a:xfrm>
              <a:off x="2304" y="2160"/>
              <a:ext cx="912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4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my</a:t>
              </a:r>
              <a:r>
                <a:rPr lang="en-US" altLang="zh-CN" sz="2400"/>
                <a:t>, 82&gt;</a:t>
              </a:r>
            </a:p>
          </p:txBody>
        </p:sp>
      </p:grpSp>
      <p:sp>
        <p:nvSpPr>
          <p:cNvPr id="557104" name="AutoShape 48"/>
          <p:cNvSpPr>
            <a:spLocks noChangeArrowheads="1"/>
          </p:cNvSpPr>
          <p:nvPr/>
        </p:nvSpPr>
        <p:spPr bwMode="auto">
          <a:xfrm rot="10800000">
            <a:off x="5334000" y="3352800"/>
            <a:ext cx="1600200" cy="533400"/>
          </a:xfrm>
          <a:prstGeom prst="wedgeRoundRectCallout">
            <a:avLst>
              <a:gd name="adj1" fmla="val 72519"/>
              <a:gd name="adj2" fmla="val -30954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目录项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57105" name="Freeform 49"/>
          <p:cNvSpPr/>
          <p:nvPr/>
        </p:nvSpPr>
        <p:spPr bwMode="auto">
          <a:xfrm>
            <a:off x="1752600" y="2362200"/>
            <a:ext cx="2895600" cy="1371600"/>
          </a:xfrm>
          <a:custGeom>
            <a:avLst/>
            <a:gdLst>
              <a:gd name="T0" fmla="*/ 2147483647 w 1824"/>
              <a:gd name="T1" fmla="*/ 2147483647 h 864"/>
              <a:gd name="T2" fmla="*/ 2147483647 w 1824"/>
              <a:gd name="T3" fmla="*/ 2147483647 h 864"/>
              <a:gd name="T4" fmla="*/ 2147483647 w 1824"/>
              <a:gd name="T5" fmla="*/ 2147483647 h 864"/>
              <a:gd name="T6" fmla="*/ 0 w 1824"/>
              <a:gd name="T7" fmla="*/ 0 h 8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824" h="864">
                <a:moveTo>
                  <a:pt x="1824" y="864"/>
                </a:moveTo>
                <a:cubicBezTo>
                  <a:pt x="1676" y="772"/>
                  <a:pt x="1528" y="680"/>
                  <a:pt x="1296" y="624"/>
                </a:cubicBezTo>
                <a:cubicBezTo>
                  <a:pt x="1064" y="568"/>
                  <a:pt x="648" y="632"/>
                  <a:pt x="432" y="528"/>
                </a:cubicBezTo>
                <a:cubicBezTo>
                  <a:pt x="216" y="424"/>
                  <a:pt x="108" y="212"/>
                  <a:pt x="0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106" name="Rectangle 50"/>
          <p:cNvSpPr>
            <a:spLocks noChangeArrowheads="1"/>
          </p:cNvSpPr>
          <p:nvPr/>
        </p:nvSpPr>
        <p:spPr bwMode="auto">
          <a:xfrm>
            <a:off x="1676400" y="4572000"/>
            <a:ext cx="228600" cy="609600"/>
          </a:xfrm>
          <a:prstGeom prst="rect">
            <a:avLst/>
          </a:prstGeom>
          <a:solidFill>
            <a:srgbClr val="FF66CC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107" name="Text Box 51"/>
          <p:cNvSpPr txBox="1">
            <a:spLocks noChangeArrowheads="1"/>
          </p:cNvSpPr>
          <p:nvPr/>
        </p:nvSpPr>
        <p:spPr bwMode="auto">
          <a:xfrm>
            <a:off x="1905000" y="45720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“my”</a:t>
            </a:r>
            <a:r>
              <a:rPr lang="zh-CN" altLang="en-US" sz="2000"/>
              <a:t>的文件头</a:t>
            </a:r>
          </a:p>
        </p:txBody>
      </p:sp>
      <p:sp>
        <p:nvSpPr>
          <p:cNvPr id="557108" name="Rectangle 52"/>
          <p:cNvSpPr>
            <a:spLocks noChangeArrowheads="1"/>
          </p:cNvSpPr>
          <p:nvPr/>
        </p:nvSpPr>
        <p:spPr bwMode="auto">
          <a:xfrm>
            <a:off x="3810000" y="4572000"/>
            <a:ext cx="990600" cy="609600"/>
          </a:xfrm>
          <a:prstGeom prst="rect">
            <a:avLst/>
          </a:prstGeom>
          <a:solidFill>
            <a:srgbClr val="FFFF99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57109" name="Freeform 53"/>
          <p:cNvSpPr/>
          <p:nvPr/>
        </p:nvSpPr>
        <p:spPr bwMode="auto">
          <a:xfrm>
            <a:off x="1828800" y="4876800"/>
            <a:ext cx="2057400" cy="393700"/>
          </a:xfrm>
          <a:custGeom>
            <a:avLst/>
            <a:gdLst>
              <a:gd name="T0" fmla="*/ 0 w 1296"/>
              <a:gd name="T1" fmla="*/ 2147483647 h 248"/>
              <a:gd name="T2" fmla="*/ 2147483647 w 1296"/>
              <a:gd name="T3" fmla="*/ 2147483647 h 248"/>
              <a:gd name="T4" fmla="*/ 2147483647 w 1296"/>
              <a:gd name="T5" fmla="*/ 2147483647 h 248"/>
              <a:gd name="T6" fmla="*/ 2147483647 w 1296"/>
              <a:gd name="T7" fmla="*/ 2147483647 h 248"/>
              <a:gd name="T8" fmla="*/ 2147483647 w 1296"/>
              <a:gd name="T9" fmla="*/ 0 h 24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296" h="248">
                <a:moveTo>
                  <a:pt x="0" y="144"/>
                </a:moveTo>
                <a:cubicBezTo>
                  <a:pt x="40" y="188"/>
                  <a:pt x="80" y="232"/>
                  <a:pt x="192" y="240"/>
                </a:cubicBezTo>
                <a:cubicBezTo>
                  <a:pt x="304" y="248"/>
                  <a:pt x="520" y="208"/>
                  <a:pt x="672" y="192"/>
                </a:cubicBezTo>
                <a:cubicBezTo>
                  <a:pt x="824" y="176"/>
                  <a:pt x="1000" y="176"/>
                  <a:pt x="1104" y="144"/>
                </a:cubicBezTo>
                <a:cubicBezTo>
                  <a:pt x="1208" y="112"/>
                  <a:pt x="1252" y="56"/>
                  <a:pt x="1296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oval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57110" name="Text Box 54"/>
          <p:cNvSpPr txBox="1">
            <a:spLocks noChangeArrowheads="1"/>
          </p:cNvSpPr>
          <p:nvPr/>
        </p:nvSpPr>
        <p:spPr bwMode="auto">
          <a:xfrm>
            <a:off x="4800600" y="4572000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000"/>
              <a:t>“my”</a:t>
            </a:r>
            <a:r>
              <a:rPr lang="zh-CN" altLang="en-US" sz="2000"/>
              <a:t>的数据块</a:t>
            </a:r>
          </a:p>
        </p:txBody>
      </p:sp>
      <p:grpSp>
        <p:nvGrpSpPr>
          <p:cNvPr id="557111" name="Group 55"/>
          <p:cNvGrpSpPr/>
          <p:nvPr/>
        </p:nvGrpSpPr>
        <p:grpSpPr bwMode="auto">
          <a:xfrm>
            <a:off x="2514600" y="5181600"/>
            <a:ext cx="4724400" cy="990600"/>
            <a:chOff x="1584" y="3120"/>
            <a:chExt cx="2976" cy="624"/>
          </a:xfrm>
        </p:grpSpPr>
        <p:sp>
          <p:nvSpPr>
            <p:cNvPr id="14357" name="Line 56"/>
            <p:cNvSpPr>
              <a:spLocks noChangeShapeType="1"/>
            </p:cNvSpPr>
            <p:nvPr/>
          </p:nvSpPr>
          <p:spPr bwMode="auto">
            <a:xfrm flipH="1">
              <a:off x="1584" y="3120"/>
              <a:ext cx="81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58" name="Rectangle 57"/>
            <p:cNvSpPr>
              <a:spLocks noChangeArrowheads="1"/>
            </p:cNvSpPr>
            <p:nvPr/>
          </p:nvSpPr>
          <p:spPr bwMode="auto">
            <a:xfrm>
              <a:off x="1584" y="3408"/>
              <a:ext cx="100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</a:t>
              </a:r>
              <a:r>
                <a:rPr lang="en-US" altLang="zh-CN" sz="2400">
                  <a:solidFill>
                    <a:srgbClr val="0000CC"/>
                  </a:solidFill>
                </a:rPr>
                <a:t>data</a:t>
              </a:r>
              <a:r>
                <a:rPr lang="en-US" altLang="zh-CN" sz="2000"/>
                <a:t>, 103&gt;</a:t>
              </a:r>
            </a:p>
          </p:txBody>
        </p:sp>
        <p:sp>
          <p:nvSpPr>
            <p:cNvPr id="14359" name="Rectangle 58"/>
            <p:cNvSpPr>
              <a:spLocks noChangeArrowheads="1"/>
            </p:cNvSpPr>
            <p:nvPr/>
          </p:nvSpPr>
          <p:spPr bwMode="auto">
            <a:xfrm>
              <a:off x="2592" y="3408"/>
              <a:ext cx="1008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&lt;cont, 225&gt;</a:t>
              </a:r>
            </a:p>
          </p:txBody>
        </p:sp>
        <p:sp>
          <p:nvSpPr>
            <p:cNvPr id="14360" name="Rectangle 59"/>
            <p:cNvSpPr>
              <a:spLocks noChangeArrowheads="1"/>
            </p:cNvSpPr>
            <p:nvPr/>
          </p:nvSpPr>
          <p:spPr bwMode="auto">
            <a:xfrm>
              <a:off x="3600" y="3408"/>
              <a:ext cx="960" cy="33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2000"/>
                <a:t>&lt;mail, 77&gt;</a:t>
              </a:r>
            </a:p>
          </p:txBody>
        </p:sp>
        <p:sp>
          <p:nvSpPr>
            <p:cNvPr id="14361" name="Line 60"/>
            <p:cNvSpPr>
              <a:spLocks noChangeShapeType="1"/>
            </p:cNvSpPr>
            <p:nvPr/>
          </p:nvSpPr>
          <p:spPr bwMode="auto">
            <a:xfrm>
              <a:off x="3024" y="3120"/>
              <a:ext cx="153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557117" name="AutoShape 61"/>
          <p:cNvSpPr>
            <a:spLocks noChangeArrowheads="1"/>
          </p:cNvSpPr>
          <p:nvPr/>
        </p:nvSpPr>
        <p:spPr bwMode="auto">
          <a:xfrm rot="10800000">
            <a:off x="5257800" y="4038600"/>
            <a:ext cx="3048000" cy="533400"/>
          </a:xfrm>
          <a:prstGeom prst="wedgeRoundRectCallout">
            <a:avLst>
              <a:gd name="adj1" fmla="val 69736"/>
              <a:gd name="adj2" fmla="val 5684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>
                <a:sym typeface="Symbol" panose="05050102010706020507" pitchFamily="18" charset="2"/>
              </a:rPr>
              <a:t>文件头数组索引号</a:t>
            </a:r>
            <a:r>
              <a:rPr lang="en-US" altLang="zh-CN" sz="2400">
                <a:sym typeface="Symbol" panose="05050102010706020507" pitchFamily="18" charset="2"/>
              </a:rPr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57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5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57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5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57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0.1 L 3.33333E-6 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5570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57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57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5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8889 L -3.33333E-6 1.11111E-6 " pathEditMode="relative" ptsTypes="AA">
                                      <p:cBhvr>
                                        <p:cTn id="44" dur="500" fill="hold"/>
                                        <p:tgtEl>
                                          <p:spTgt spid="5570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5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57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57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55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5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55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7778 L -3.33333E-6 2.22222E-6 " pathEditMode="relative" rAng="0" ptsTypes="AA">
                                      <p:cBhvr>
                                        <p:cTn id="73" dur="500" fill="hold"/>
                                        <p:tgtEl>
                                          <p:spTgt spid="557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57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55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5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6 -0.37778 L -3.33333E-6 2.22222E-6 " pathEditMode="relative" rAng="0" ptsTypes="AA">
                                      <p:cBhvr>
                                        <p:cTn id="88" dur="500" fill="hold"/>
                                        <p:tgtEl>
                                          <p:spTgt spid="557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8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5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94" grpId="0" animBg="1"/>
      <p:bldP spid="557094" grpId="1" animBg="1"/>
      <p:bldP spid="557095" grpId="0" animBg="1"/>
      <p:bldP spid="557095" grpId="1" animBg="1"/>
      <p:bldP spid="557096" grpId="0"/>
      <p:bldP spid="557097" grpId="0" animBg="1"/>
      <p:bldP spid="557098" grpId="0"/>
      <p:bldP spid="557104" grpId="0" animBg="1"/>
      <p:bldP spid="557105" grpId="0" animBg="1"/>
      <p:bldP spid="557106" grpId="0" animBg="1"/>
      <p:bldP spid="557106" grpId="1" animBg="1"/>
      <p:bldP spid="557108" grpId="0" animBg="1"/>
      <p:bldP spid="557108" grpId="1" animBg="1"/>
      <p:bldP spid="557109" grpId="0" animBg="1"/>
      <p:bldP spid="557110" grpId="0"/>
      <p:bldP spid="5571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3825" y="32574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587779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3429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7780" name="Rectangle 4"/>
          <p:cNvSpPr>
            <a:spLocks noChangeArrowheads="1"/>
          </p:cNvSpPr>
          <p:nvPr/>
        </p:nvSpPr>
        <p:spPr bwMode="auto">
          <a:xfrm>
            <a:off x="2133600" y="6181725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dirty="0" err="1">
                <a:latin typeface="宋体" panose="02010600030101010101" pitchFamily="2" charset="-122"/>
              </a:rPr>
              <a:t>MINIX</a:t>
            </a:r>
            <a:r>
              <a:rPr lang="zh-CN" altLang="en-US" sz="2400" dirty="0">
                <a:latin typeface="宋体" panose="02010600030101010101" pitchFamily="2" charset="-122"/>
              </a:rPr>
              <a:t>文件系统</a:t>
            </a:r>
            <a:r>
              <a:rPr lang="en-US" altLang="zh-CN" sz="2400" dirty="0">
                <a:latin typeface="宋体" panose="02010600030101010101" pitchFamily="2" charset="-122"/>
              </a:rPr>
              <a:t>1.0</a:t>
            </a:r>
            <a:r>
              <a:rPr lang="zh-CN" altLang="en-US" sz="2400" dirty="0">
                <a:latin typeface="宋体" panose="02010600030101010101" pitchFamily="2" charset="-122"/>
              </a:rPr>
              <a:t>逻辑结构布局示意图</a:t>
            </a:r>
          </a:p>
        </p:txBody>
      </p:sp>
      <p:pic>
        <p:nvPicPr>
          <p:cNvPr id="29701" name="Picture 8" descr="硬盘设备上的分区及文件系统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143000"/>
            <a:ext cx="8567737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2" name="Rectangle 9"/>
          <p:cNvSpPr>
            <a:spLocks noChangeArrowheads="1"/>
          </p:cNvSpPr>
          <p:nvPr/>
        </p:nvSpPr>
        <p:spPr bwMode="auto">
          <a:xfrm>
            <a:off x="2438400" y="2590800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/>
              <a:t>硬盘设备上的分区及文件系统</a:t>
            </a:r>
          </a:p>
        </p:txBody>
      </p:sp>
      <p:sp>
        <p:nvSpPr>
          <p:cNvPr id="3" name="圆角矩形标注 2"/>
          <p:cNvSpPr/>
          <p:nvPr/>
        </p:nvSpPr>
        <p:spPr bwMode="auto">
          <a:xfrm>
            <a:off x="5943600" y="2886075"/>
            <a:ext cx="1524000" cy="838200"/>
          </a:xfrm>
          <a:prstGeom prst="wedgeRoundRectCallout">
            <a:avLst>
              <a:gd name="adj1" fmla="val -74424"/>
              <a:gd name="adj2" fmla="val 163237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一个盘块两个扇区</a:t>
            </a:r>
          </a:p>
        </p:txBody>
      </p:sp>
      <p:sp>
        <p:nvSpPr>
          <p:cNvPr id="8" name="矩形 7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7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7780" grpId="0"/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61" y="352425"/>
            <a:ext cx="5150139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0723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4"/>
          <p:cNvSpPr>
            <a:spLocks noChangeArrowheads="1"/>
          </p:cNvSpPr>
          <p:nvPr/>
        </p:nvSpPr>
        <p:spPr bwMode="auto">
          <a:xfrm>
            <a:off x="1848080" y="1076324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MINIX</a:t>
            </a:r>
            <a:r>
              <a:rPr lang="zh-CN" altLang="en-US" sz="1800" dirty="0">
                <a:latin typeface="宋体" panose="02010600030101010101" pitchFamily="2" charset="-122"/>
              </a:rPr>
              <a:t>文件系统</a:t>
            </a:r>
            <a:r>
              <a:rPr lang="en-US" altLang="zh-CN" sz="1800" dirty="0">
                <a:latin typeface="宋体" panose="02010600030101010101" pitchFamily="2" charset="-122"/>
              </a:rPr>
              <a:t>1.0</a:t>
            </a:r>
            <a:r>
              <a:rPr lang="zh-CN" altLang="en-US" sz="1800" dirty="0">
                <a:latin typeface="宋体" panose="02010600030101010101" pitchFamily="2" charset="-122"/>
              </a:rPr>
              <a:t>逻辑结构布局示意图</a:t>
            </a:r>
          </a:p>
        </p:txBody>
      </p:sp>
      <p:grpSp>
        <p:nvGrpSpPr>
          <p:cNvPr id="588805" name="Group 5"/>
          <p:cNvGrpSpPr/>
          <p:nvPr/>
        </p:nvGrpSpPr>
        <p:grpSpPr bwMode="auto">
          <a:xfrm>
            <a:off x="457200" y="2667000"/>
            <a:ext cx="7696200" cy="3505200"/>
            <a:chOff x="288" y="1680"/>
            <a:chExt cx="3984" cy="2208"/>
          </a:xfrm>
        </p:grpSpPr>
        <p:sp>
          <p:nvSpPr>
            <p:cNvPr id="30726" name="Rectangle 6"/>
            <p:cNvSpPr>
              <a:spLocks noChangeArrowheads="1"/>
            </p:cNvSpPr>
            <p:nvPr/>
          </p:nvSpPr>
          <p:spPr bwMode="auto">
            <a:xfrm>
              <a:off x="288" y="2736"/>
              <a:ext cx="3984" cy="11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330" indent="-35433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计算机加电启动时，由</a:t>
              </a:r>
              <a:r>
                <a:rPr lang="en-US" altLang="zh-CN" sz="2600"/>
                <a:t>ROM BOIS</a:t>
              </a:r>
              <a:r>
                <a:rPr lang="zh-CN" altLang="en-US" sz="2600"/>
                <a:t>程序自动读入</a:t>
              </a:r>
              <a:r>
                <a:rPr lang="en-US" altLang="zh-CN" sz="2600"/>
                <a:t>MBR</a:t>
              </a:r>
              <a:r>
                <a:rPr lang="zh-CN" altLang="en-US" sz="2600"/>
                <a:t>，</a:t>
              </a:r>
              <a:r>
                <a:rPr lang="en-US" altLang="zh-CN" sz="2600"/>
                <a:t>MBR</a:t>
              </a:r>
              <a:r>
                <a:rPr lang="zh-CN" altLang="en-US" sz="2600"/>
                <a:t>找到引导块并读入引导代码和数据。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对于不是引导分区，该盘块空闲不用。</a:t>
              </a:r>
            </a:p>
          </p:txBody>
        </p:sp>
        <p:sp>
          <p:nvSpPr>
            <p:cNvPr id="30727" name="Line 7"/>
            <p:cNvSpPr>
              <a:spLocks noChangeShapeType="1"/>
            </p:cNvSpPr>
            <p:nvPr/>
          </p:nvSpPr>
          <p:spPr bwMode="auto">
            <a:xfrm flipH="1" flipV="1">
              <a:off x="384" y="1680"/>
              <a:ext cx="624" cy="105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8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5112"/>
            <a:ext cx="51816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1747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8" name="Rectangle 4"/>
          <p:cNvSpPr>
            <a:spLocks noChangeArrowheads="1"/>
          </p:cNvSpPr>
          <p:nvPr/>
        </p:nvSpPr>
        <p:spPr bwMode="auto">
          <a:xfrm>
            <a:off x="4800600" y="3276600"/>
            <a:ext cx="411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MINIX</a:t>
            </a:r>
            <a:r>
              <a:rPr lang="zh-CN" altLang="en-US" sz="1800" dirty="0">
                <a:latin typeface="宋体" panose="02010600030101010101" pitchFamily="2" charset="-122"/>
              </a:rPr>
              <a:t>文件系统</a:t>
            </a:r>
            <a:r>
              <a:rPr lang="en-US" altLang="zh-CN" sz="1800" dirty="0">
                <a:latin typeface="宋体" panose="02010600030101010101" pitchFamily="2" charset="-122"/>
              </a:rPr>
              <a:t>1.0</a:t>
            </a:r>
            <a:r>
              <a:rPr lang="zh-CN" altLang="en-US" sz="1800" dirty="0">
                <a:latin typeface="宋体" panose="02010600030101010101" pitchFamily="2" charset="-122"/>
              </a:rPr>
              <a:t>逻辑结构布局示意图</a:t>
            </a:r>
          </a:p>
        </p:txBody>
      </p:sp>
      <p:grpSp>
        <p:nvGrpSpPr>
          <p:cNvPr id="583689" name="Group 9"/>
          <p:cNvGrpSpPr/>
          <p:nvPr/>
        </p:nvGrpSpPr>
        <p:grpSpPr bwMode="auto">
          <a:xfrm>
            <a:off x="457200" y="2438400"/>
            <a:ext cx="7696200" cy="3429000"/>
            <a:chOff x="288" y="1536"/>
            <a:chExt cx="4848" cy="2160"/>
          </a:xfrm>
        </p:grpSpPr>
        <p:sp>
          <p:nvSpPr>
            <p:cNvPr id="31750" name="Rectangle 7"/>
            <p:cNvSpPr>
              <a:spLocks noChangeArrowheads="1"/>
            </p:cNvSpPr>
            <p:nvPr/>
          </p:nvSpPr>
          <p:spPr bwMode="auto">
            <a:xfrm>
              <a:off x="288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330" indent="-35433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保存分区中文件系统的结构信息</a:t>
              </a:r>
            </a:p>
          </p:txBody>
        </p:sp>
        <p:sp>
          <p:nvSpPr>
            <p:cNvPr id="31751" name="Line 8"/>
            <p:cNvSpPr>
              <a:spLocks noChangeShapeType="1"/>
            </p:cNvSpPr>
            <p:nvPr/>
          </p:nvSpPr>
          <p:spPr bwMode="auto">
            <a:xfrm flipH="1" flipV="1">
              <a:off x="576" y="1536"/>
              <a:ext cx="58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3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思考几个小问题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447800"/>
            <a:ext cx="8458200" cy="5334000"/>
          </a:xfrm>
        </p:spPr>
        <p:txBody>
          <a:bodyPr/>
          <a:lstStyle/>
          <a:p>
            <a:r>
              <a:rPr lang="zh-CN" altLang="en-US" sz="2400" dirty="0"/>
              <a:t>拷贝一个</a:t>
            </a:r>
            <a:r>
              <a:rPr lang="en-US" altLang="zh-CN" sz="2400" dirty="0"/>
              <a:t>1G</a:t>
            </a:r>
            <a:r>
              <a:rPr lang="zh-CN" altLang="en-US" sz="2400" dirty="0"/>
              <a:t>的文件</a:t>
            </a:r>
            <a:r>
              <a:rPr lang="en-US" altLang="zh-CN" sz="2400" dirty="0" err="1">
                <a:solidFill>
                  <a:srgbClr val="FF0000"/>
                </a:solidFill>
              </a:rPr>
              <a:t>vs</a:t>
            </a:r>
            <a:r>
              <a:rPr lang="zh-CN" altLang="en-US" sz="2400" dirty="0"/>
              <a:t>拷贝</a:t>
            </a:r>
            <a:r>
              <a:rPr lang="en-US" altLang="zh-CN" sz="2400" dirty="0"/>
              <a:t>1M</a:t>
            </a:r>
            <a:r>
              <a:rPr lang="zh-CN" altLang="en-US" sz="2400" dirty="0"/>
              <a:t>个</a:t>
            </a:r>
            <a:r>
              <a:rPr lang="en-US" altLang="zh-CN" sz="2400" dirty="0"/>
              <a:t>1k</a:t>
            </a:r>
            <a:r>
              <a:rPr lang="zh-CN" altLang="en-US" sz="2400" dirty="0"/>
              <a:t>的小文件？</a:t>
            </a:r>
            <a:endParaRPr lang="en-US" altLang="zh-CN" sz="2400" dirty="0"/>
          </a:p>
          <a:p>
            <a:r>
              <a:rPr lang="zh-CN" altLang="en-US" sz="2400" dirty="0"/>
              <a:t>删除一个</a:t>
            </a:r>
            <a:r>
              <a:rPr lang="en-US" altLang="zh-CN" sz="2400" dirty="0"/>
              <a:t>1G</a:t>
            </a:r>
            <a:r>
              <a:rPr lang="zh-CN" altLang="en-US" sz="2400" dirty="0"/>
              <a:t>的文件</a:t>
            </a:r>
            <a:r>
              <a:rPr lang="en-US" altLang="zh-CN" sz="2400" dirty="0" err="1">
                <a:solidFill>
                  <a:srgbClr val="FF0000"/>
                </a:solidFill>
              </a:rPr>
              <a:t>vs</a:t>
            </a:r>
            <a:r>
              <a:rPr lang="zh-CN" altLang="en-US" sz="2400" dirty="0"/>
              <a:t>删除</a:t>
            </a:r>
            <a:r>
              <a:rPr lang="en-US" altLang="zh-CN" sz="2400" dirty="0"/>
              <a:t>1M</a:t>
            </a:r>
            <a:r>
              <a:rPr lang="zh-CN" altLang="en-US" sz="2400" dirty="0"/>
              <a:t>个</a:t>
            </a:r>
            <a:r>
              <a:rPr lang="en-US" altLang="zh-CN" sz="2400" dirty="0"/>
              <a:t>1k</a:t>
            </a:r>
            <a:r>
              <a:rPr lang="zh-CN" altLang="en-US" sz="2400" dirty="0"/>
              <a:t>的小文件？</a:t>
            </a:r>
            <a:endParaRPr lang="en-US" altLang="zh-CN" sz="2400" dirty="0"/>
          </a:p>
          <a:p>
            <a:r>
              <a:rPr lang="zh-CN" altLang="en-US" sz="2400" dirty="0"/>
              <a:t>拷贝无数个空的文件夹速度怎么样？</a:t>
            </a:r>
            <a:endParaRPr lang="en-US" altLang="zh-CN" sz="2400" dirty="0"/>
          </a:p>
          <a:p>
            <a:r>
              <a:rPr lang="zh-CN" altLang="en-US" sz="2400" dirty="0"/>
              <a:t>无数个小文件总大小和占用磁盘空间大小不一致？</a:t>
            </a:r>
            <a:endParaRPr lang="en-US" altLang="zh-CN" sz="2400" dirty="0"/>
          </a:p>
          <a:p>
            <a:r>
              <a:rPr lang="zh-CN" altLang="en-US" sz="2400" dirty="0"/>
              <a:t>压缩后文件大小和占用磁盘空间大小更接近。</a:t>
            </a:r>
            <a:endParaRPr lang="en-US" altLang="zh-CN" sz="2400" dirty="0"/>
          </a:p>
          <a:p>
            <a:r>
              <a:rPr lang="zh-CN" altLang="en-US" sz="2400" dirty="0"/>
              <a:t>磁盘寻道和旋转耗时，优化方法？</a:t>
            </a:r>
            <a:endParaRPr lang="en-US" altLang="zh-CN" sz="2400" dirty="0"/>
          </a:p>
          <a:p>
            <a:r>
              <a:rPr lang="zh-CN" altLang="en-US" sz="2400" dirty="0"/>
              <a:t>同时剪切很多文件：</a:t>
            </a:r>
            <a:r>
              <a:rPr lang="en-US" altLang="zh-CN" sz="2400" dirty="0"/>
              <a:t>1</a:t>
            </a:r>
            <a:r>
              <a:rPr lang="zh-CN" altLang="en-US" sz="2400" dirty="0"/>
              <a:t>）存放到当前磁盘分区某个文件夹中；</a:t>
            </a:r>
            <a:r>
              <a:rPr lang="en-US" altLang="zh-CN" sz="2400" dirty="0"/>
              <a:t>2</a:t>
            </a:r>
            <a:r>
              <a:rPr lang="zh-CN" altLang="en-US" sz="2400" dirty="0"/>
              <a:t>）存放到其他磁盘分区某个文件夹中</a:t>
            </a:r>
            <a:endParaRPr lang="en-US" altLang="zh-CN" sz="2400" dirty="0"/>
          </a:p>
          <a:p>
            <a:r>
              <a:rPr lang="zh-CN" altLang="en-US" sz="2400" dirty="0"/>
              <a:t>针对磁盘的分区或</a:t>
            </a:r>
            <a:r>
              <a:rPr lang="en-US" altLang="zh-CN" sz="2400" dirty="0"/>
              <a:t>U</a:t>
            </a:r>
            <a:r>
              <a:rPr lang="zh-CN" altLang="en-US" sz="2400" dirty="0"/>
              <a:t>盘进行格式化是干什么？</a:t>
            </a:r>
            <a:endParaRPr lang="en-US" altLang="zh-CN" sz="2400" dirty="0"/>
          </a:p>
          <a:p>
            <a:r>
              <a:rPr lang="zh-CN" altLang="en-US" sz="2400" dirty="0"/>
              <a:t>磁盘碎片清理是干什么？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55" y="305089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2771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4"/>
          <p:cNvSpPr>
            <a:spLocks noChangeArrowheads="1"/>
          </p:cNvSpPr>
          <p:nvPr/>
        </p:nvSpPr>
        <p:spPr bwMode="auto">
          <a:xfrm>
            <a:off x="2819400" y="1129145"/>
            <a:ext cx="2286000" cy="290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MINIX</a:t>
            </a:r>
            <a:r>
              <a:rPr lang="zh-CN" altLang="en-US" sz="1800" dirty="0">
                <a:latin typeface="宋体" panose="02010600030101010101" pitchFamily="2" charset="-122"/>
              </a:rPr>
              <a:t>文件系统</a:t>
            </a:r>
            <a:r>
              <a:rPr lang="en-US" altLang="zh-CN" sz="1800" dirty="0">
                <a:latin typeface="宋体" panose="02010600030101010101" pitchFamily="2" charset="-122"/>
              </a:rPr>
              <a:t>1.0</a:t>
            </a:r>
            <a:r>
              <a:rPr lang="zh-CN" altLang="en-US" sz="1800" dirty="0">
                <a:latin typeface="宋体" panose="02010600030101010101" pitchFamily="2" charset="-122"/>
              </a:rPr>
              <a:t>逻辑结构布局示意图</a:t>
            </a:r>
          </a:p>
        </p:txBody>
      </p:sp>
      <p:grpSp>
        <p:nvGrpSpPr>
          <p:cNvPr id="584716" name="Group 12"/>
          <p:cNvGrpSpPr/>
          <p:nvPr/>
        </p:nvGrpSpPr>
        <p:grpSpPr bwMode="auto">
          <a:xfrm>
            <a:off x="762000" y="2438400"/>
            <a:ext cx="7629525" cy="4267200"/>
            <a:chOff x="480" y="1536"/>
            <a:chExt cx="4806" cy="2688"/>
          </a:xfrm>
        </p:grpSpPr>
        <p:pic>
          <p:nvPicPr>
            <p:cNvPr id="32774" name="Picture 6" descr="MINIX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998" b="51788"/>
            <a:stretch>
              <a:fillRect/>
            </a:stretch>
          </p:blipFill>
          <p:spPr bwMode="auto">
            <a:xfrm>
              <a:off x="480" y="2304"/>
              <a:ext cx="4806" cy="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5" name="Rectangle 10"/>
            <p:cNvSpPr>
              <a:spLocks noChangeArrowheads="1"/>
            </p:cNvSpPr>
            <p:nvPr/>
          </p:nvSpPr>
          <p:spPr bwMode="auto">
            <a:xfrm>
              <a:off x="2352" y="3984"/>
              <a:ext cx="1488" cy="2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330" indent="-35433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None/>
              </a:pPr>
              <a:r>
                <a:rPr lang="zh-CN" altLang="en-US" sz="2000"/>
                <a:t>超级块数据结构</a:t>
              </a:r>
            </a:p>
          </p:txBody>
        </p:sp>
        <p:sp>
          <p:nvSpPr>
            <p:cNvPr id="32776" name="Line 11"/>
            <p:cNvSpPr>
              <a:spLocks noChangeShapeType="1"/>
            </p:cNvSpPr>
            <p:nvPr/>
          </p:nvSpPr>
          <p:spPr bwMode="auto">
            <a:xfrm flipH="1" flipV="1">
              <a:off x="576" y="1536"/>
              <a:ext cx="480" cy="816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467100" y="3165157"/>
            <a:ext cx="52578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超级块表示出每部分的数量和位置</a:t>
            </a:r>
          </a:p>
        </p:txBody>
      </p:sp>
      <p:sp>
        <p:nvSpPr>
          <p:cNvPr id="11" name="矩形 10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4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018" y="339388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3795" name="Picture 25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69660"/>
            <a:ext cx="8305800" cy="483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6" name="Rectangle 30"/>
          <p:cNvSpPr>
            <a:spLocks noChangeArrowheads="1"/>
          </p:cNvSpPr>
          <p:nvPr/>
        </p:nvSpPr>
        <p:spPr bwMode="auto">
          <a:xfrm>
            <a:off x="2667000" y="6181725"/>
            <a:ext cx="48006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/>
              <a:t>MINIX</a:t>
            </a:r>
            <a:r>
              <a:rPr lang="zh-CN" altLang="en-US" sz="1800" dirty="0"/>
              <a:t>文件系统</a:t>
            </a:r>
            <a:r>
              <a:rPr lang="en-US" altLang="zh-CN" sz="1800" dirty="0"/>
              <a:t>1.0</a:t>
            </a:r>
            <a:r>
              <a:rPr lang="zh-CN" altLang="en-US" sz="1800" dirty="0"/>
              <a:t>超级块数据结构</a:t>
            </a:r>
          </a:p>
        </p:txBody>
      </p:sp>
      <p:sp>
        <p:nvSpPr>
          <p:cNvPr id="6" name="矩形 5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589" y="314325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4819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2192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609975" y="3438525"/>
            <a:ext cx="51530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dirty="0">
                <a:latin typeface="宋体" panose="02010600030101010101" pitchFamily="2" charset="-122"/>
              </a:rPr>
              <a:t>MINIX</a:t>
            </a:r>
            <a:r>
              <a:rPr lang="zh-CN" altLang="en-US" sz="1800" dirty="0">
                <a:latin typeface="宋体" panose="02010600030101010101" pitchFamily="2" charset="-122"/>
              </a:rPr>
              <a:t>文件系统</a:t>
            </a:r>
            <a:r>
              <a:rPr lang="en-US" altLang="zh-CN" sz="1800" dirty="0">
                <a:latin typeface="宋体" panose="02010600030101010101" pitchFamily="2" charset="-122"/>
              </a:rPr>
              <a:t>1.0</a:t>
            </a:r>
            <a:r>
              <a:rPr lang="zh-CN" altLang="en-US" sz="1800" dirty="0">
                <a:latin typeface="宋体" panose="02010600030101010101" pitchFamily="2" charset="-122"/>
              </a:rPr>
              <a:t>逻辑结构布局示意图</a:t>
            </a:r>
          </a:p>
        </p:txBody>
      </p:sp>
      <p:grpSp>
        <p:nvGrpSpPr>
          <p:cNvPr id="585736" name="Group 8"/>
          <p:cNvGrpSpPr/>
          <p:nvPr/>
        </p:nvGrpSpPr>
        <p:grpSpPr bwMode="auto">
          <a:xfrm>
            <a:off x="762000" y="2438400"/>
            <a:ext cx="7696200" cy="3429000"/>
            <a:chOff x="288" y="1536"/>
            <a:chExt cx="4848" cy="2160"/>
          </a:xfrm>
        </p:grpSpPr>
        <p:sp>
          <p:nvSpPr>
            <p:cNvPr id="34822" name="Rectangle 9"/>
            <p:cNvSpPr>
              <a:spLocks noChangeArrowheads="1"/>
            </p:cNvSpPr>
            <p:nvPr/>
          </p:nvSpPr>
          <p:spPr bwMode="auto">
            <a:xfrm>
              <a:off x="288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330" indent="-35433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 dirty="0"/>
                <a:t>标记</a:t>
              </a:r>
              <a:r>
                <a:rPr lang="en-US" altLang="zh-CN" sz="2600" dirty="0" err="1"/>
                <a:t>i</a:t>
              </a:r>
              <a:r>
                <a:rPr lang="zh-CN" altLang="en-US" sz="2600" dirty="0"/>
                <a:t>节点的使用情况，每</a:t>
              </a:r>
              <a:r>
                <a:rPr lang="en-US" altLang="zh-CN" sz="2600" dirty="0"/>
                <a:t>bit</a:t>
              </a:r>
              <a:r>
                <a:rPr lang="zh-CN" altLang="en-US" sz="2600" dirty="0"/>
                <a:t>位代表</a:t>
              </a:r>
              <a:r>
                <a:rPr lang="en-US" altLang="zh-CN" sz="2600" dirty="0"/>
                <a:t>1</a:t>
              </a:r>
              <a:r>
                <a:rPr lang="zh-CN" altLang="en-US" sz="2600" dirty="0"/>
                <a:t>个</a:t>
              </a:r>
              <a:r>
                <a:rPr lang="en-US" altLang="zh-CN" sz="2600" dirty="0" err="1"/>
                <a:t>i</a:t>
              </a:r>
              <a:r>
                <a:rPr lang="zh-CN" altLang="en-US" sz="2600" dirty="0"/>
                <a:t>节点，即</a:t>
              </a:r>
              <a:r>
                <a:rPr lang="en-US" altLang="zh-CN" sz="2600" dirty="0"/>
                <a:t>1</a:t>
              </a:r>
              <a:r>
                <a:rPr lang="zh-CN" altLang="en-US" sz="2600" dirty="0"/>
                <a:t>个目录文件或普通文件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 dirty="0"/>
                <a:t>可以占用多个盘块</a:t>
              </a:r>
            </a:p>
          </p:txBody>
        </p:sp>
        <p:sp>
          <p:nvSpPr>
            <p:cNvPr id="34823" name="Line 10"/>
            <p:cNvSpPr>
              <a:spLocks noChangeShapeType="1"/>
            </p:cNvSpPr>
            <p:nvPr/>
          </p:nvSpPr>
          <p:spPr bwMode="auto">
            <a:xfrm flipH="1" flipV="1">
              <a:off x="576" y="1536"/>
              <a:ext cx="58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533400" y="6019800"/>
            <a:ext cx="8362950" cy="491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FF0000"/>
                </a:solidFill>
              </a:rPr>
              <a:t>如果建一个空目录或文件，数据区盘块分配情况如何？</a:t>
            </a:r>
          </a:p>
        </p:txBody>
      </p:sp>
      <p:sp>
        <p:nvSpPr>
          <p:cNvPr id="10" name="矩形 9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5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1017" y="324825"/>
            <a:ext cx="7848600" cy="676275"/>
          </a:xfrm>
        </p:spPr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优盘文件夹测试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2593" y="1374419"/>
            <a:ext cx="7921625" cy="4525962"/>
          </a:xfrm>
        </p:spPr>
        <p:txBody>
          <a:bodyPr/>
          <a:lstStyle/>
          <a:p>
            <a:r>
              <a:rPr lang="en-US" altLang="zh-CN" sz="2400" dirty="0" err="1"/>
              <a:t>FAT32</a:t>
            </a:r>
            <a:r>
              <a:rPr lang="zh-CN" altLang="en-US" sz="2400" dirty="0"/>
              <a:t>优盘建立</a:t>
            </a:r>
            <a:r>
              <a:rPr lang="en-US" altLang="zh-CN" sz="2400" dirty="0"/>
              <a:t>644</a:t>
            </a:r>
            <a:r>
              <a:rPr lang="zh-CN" altLang="en-US" sz="2400" dirty="0"/>
              <a:t>个文件夹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0859"/>
            <a:ext cx="3321787" cy="40002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424" y="2380967"/>
            <a:ext cx="3321787" cy="400024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4412" y="2561075"/>
            <a:ext cx="3321787" cy="400024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721575" y="1640024"/>
            <a:ext cx="3359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（</a:t>
            </a:r>
            <a:r>
              <a:rPr lang="en-US" altLang="zh-CN" sz="2400" dirty="0"/>
              <a:t>36080384-25447168</a:t>
            </a:r>
            <a:r>
              <a:rPr lang="zh-CN" altLang="en-US" sz="2400" dirty="0"/>
              <a:t>）</a:t>
            </a:r>
            <a:r>
              <a:rPr lang="en-US" altLang="zh-CN" sz="2400" dirty="0"/>
              <a:t>/644/1024=16k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0591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5843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52400" y="11430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4" name="Rectangle 4"/>
          <p:cNvSpPr>
            <a:spLocks noChangeArrowheads="1"/>
          </p:cNvSpPr>
          <p:nvPr/>
        </p:nvSpPr>
        <p:spPr bwMode="auto">
          <a:xfrm>
            <a:off x="3618923" y="3317875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MINIX</a:t>
            </a:r>
            <a:r>
              <a:rPr lang="zh-CN" altLang="en-US" sz="2000" dirty="0">
                <a:latin typeface="宋体" panose="02010600030101010101" pitchFamily="2" charset="-122"/>
              </a:rPr>
              <a:t>文件系统</a:t>
            </a:r>
            <a:r>
              <a:rPr lang="en-US" altLang="zh-CN" sz="2000" dirty="0">
                <a:latin typeface="宋体" panose="02010600030101010101" pitchFamily="2" charset="-122"/>
              </a:rPr>
              <a:t>1.0</a:t>
            </a:r>
            <a:r>
              <a:rPr lang="zh-CN" altLang="en-US" sz="2000" dirty="0">
                <a:latin typeface="宋体" panose="02010600030101010101" pitchFamily="2" charset="-122"/>
              </a:rPr>
              <a:t>逻辑结构布局示意图</a:t>
            </a:r>
          </a:p>
        </p:txBody>
      </p:sp>
      <p:grpSp>
        <p:nvGrpSpPr>
          <p:cNvPr id="586761" name="Group 9"/>
          <p:cNvGrpSpPr/>
          <p:nvPr/>
        </p:nvGrpSpPr>
        <p:grpSpPr bwMode="auto">
          <a:xfrm>
            <a:off x="762000" y="2438400"/>
            <a:ext cx="7696200" cy="3429000"/>
            <a:chOff x="480" y="1536"/>
            <a:chExt cx="4848" cy="2160"/>
          </a:xfrm>
        </p:grpSpPr>
        <p:sp>
          <p:nvSpPr>
            <p:cNvPr id="35846" name="Rectangle 7"/>
            <p:cNvSpPr>
              <a:spLocks noChangeArrowheads="1"/>
            </p:cNvSpPr>
            <p:nvPr/>
          </p:nvSpPr>
          <p:spPr bwMode="auto">
            <a:xfrm>
              <a:off x="480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330" indent="-35433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标记磁盘分区中每个数据盘块的使用情况，每</a:t>
              </a:r>
              <a:r>
                <a:rPr lang="en-US" altLang="zh-CN" sz="2600"/>
                <a:t>bit</a:t>
              </a:r>
              <a:r>
                <a:rPr lang="zh-CN" altLang="en-US" sz="2600"/>
                <a:t>位代表</a:t>
              </a:r>
              <a:r>
                <a:rPr lang="en-US" altLang="zh-CN" sz="2600"/>
                <a:t>1</a:t>
              </a:r>
              <a:r>
                <a:rPr lang="zh-CN" altLang="en-US" sz="2600"/>
                <a:t>个盘块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只标记</a:t>
              </a:r>
              <a:r>
                <a:rPr lang="zh-CN" altLang="en-US" sz="2600">
                  <a:solidFill>
                    <a:srgbClr val="CC0000"/>
                  </a:solidFill>
                </a:rPr>
                <a:t>数据区</a:t>
              </a:r>
              <a:r>
                <a:rPr lang="zh-CN" altLang="en-US" sz="2600"/>
                <a:t>的盘块</a:t>
              </a:r>
            </a:p>
          </p:txBody>
        </p:sp>
        <p:sp>
          <p:nvSpPr>
            <p:cNvPr id="35847" name="Line 8"/>
            <p:cNvSpPr>
              <a:spLocks noChangeShapeType="1"/>
            </p:cNvSpPr>
            <p:nvPr/>
          </p:nvSpPr>
          <p:spPr bwMode="auto">
            <a:xfrm flipH="1" flipV="1">
              <a:off x="1008" y="1536"/>
              <a:ext cx="34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6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23561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6867" name="Picture 3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2192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Rectangle 4"/>
          <p:cNvSpPr>
            <a:spLocks noChangeArrowheads="1"/>
          </p:cNvSpPr>
          <p:nvPr/>
        </p:nvSpPr>
        <p:spPr bwMode="auto">
          <a:xfrm>
            <a:off x="3886200" y="3362325"/>
            <a:ext cx="5638800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>
                <a:latin typeface="宋体" panose="02010600030101010101" pitchFamily="2" charset="-122"/>
              </a:rPr>
              <a:t>MINIX</a:t>
            </a:r>
            <a:r>
              <a:rPr lang="zh-CN" altLang="en-US" sz="2000" dirty="0">
                <a:latin typeface="宋体" panose="02010600030101010101" pitchFamily="2" charset="-122"/>
              </a:rPr>
              <a:t>文件系统</a:t>
            </a:r>
            <a:r>
              <a:rPr lang="en-US" altLang="zh-CN" sz="2000" dirty="0">
                <a:latin typeface="宋体" panose="02010600030101010101" pitchFamily="2" charset="-122"/>
              </a:rPr>
              <a:t>1.0</a:t>
            </a:r>
            <a:r>
              <a:rPr lang="zh-CN" altLang="en-US" sz="2000" dirty="0">
                <a:latin typeface="宋体" panose="02010600030101010101" pitchFamily="2" charset="-122"/>
              </a:rPr>
              <a:t>逻辑结构布局示意图</a:t>
            </a:r>
          </a:p>
        </p:txBody>
      </p:sp>
      <p:grpSp>
        <p:nvGrpSpPr>
          <p:cNvPr id="589832" name="Group 8"/>
          <p:cNvGrpSpPr/>
          <p:nvPr/>
        </p:nvGrpSpPr>
        <p:grpSpPr bwMode="auto">
          <a:xfrm>
            <a:off x="685800" y="2438400"/>
            <a:ext cx="7696200" cy="3429000"/>
            <a:chOff x="432" y="1536"/>
            <a:chExt cx="4848" cy="2160"/>
          </a:xfrm>
        </p:grpSpPr>
        <p:sp>
          <p:nvSpPr>
            <p:cNvPr id="36870" name="Rectangle 6"/>
            <p:cNvSpPr>
              <a:spLocks noChangeArrowheads="1"/>
            </p:cNvSpPr>
            <p:nvPr/>
          </p:nvSpPr>
          <p:spPr bwMode="auto">
            <a:xfrm>
              <a:off x="432" y="2644"/>
              <a:ext cx="4848" cy="1052"/>
            </a:xfrm>
            <a:prstGeom prst="rect">
              <a:avLst/>
            </a:prstGeom>
            <a:solidFill>
              <a:srgbClr val="FFFFFF"/>
            </a:solidFill>
            <a:ln w="9525" algn="ctr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 marL="354330" indent="-354330"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存放着文件系统中目录文件或普通文件的</a:t>
              </a:r>
              <a:r>
                <a:rPr lang="en-US" altLang="zh-CN" sz="2600"/>
                <a:t>i</a:t>
              </a:r>
              <a:r>
                <a:rPr lang="zh-CN" altLang="en-US" sz="2600"/>
                <a:t>节点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每个目录文件或普通文件都有</a:t>
              </a:r>
              <a:r>
                <a:rPr lang="en-US" altLang="zh-CN" sz="2600"/>
                <a:t>1</a:t>
              </a:r>
              <a:r>
                <a:rPr lang="zh-CN" altLang="en-US" sz="2600"/>
                <a:t>个</a:t>
              </a:r>
              <a:r>
                <a:rPr lang="en-US" altLang="zh-CN" sz="2600"/>
                <a:t>i</a:t>
              </a:r>
              <a:r>
                <a:rPr lang="zh-CN" altLang="en-US" sz="2600"/>
                <a:t>节点结构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每个</a:t>
              </a:r>
              <a:r>
                <a:rPr lang="en-US" altLang="zh-CN" sz="2600"/>
                <a:t>i</a:t>
              </a:r>
              <a:r>
                <a:rPr lang="zh-CN" altLang="en-US" sz="2600"/>
                <a:t>节点结构中存放着对应文件的相关信息</a:t>
              </a:r>
            </a:p>
            <a:p>
              <a:pPr eaLnBrk="1" hangingPunct="1">
                <a:spcBef>
                  <a:spcPct val="0"/>
                </a:spcBef>
                <a:buClr>
                  <a:srgbClr val="CC0000"/>
                </a:buClr>
                <a:buSzPct val="85000"/>
                <a:buFont typeface="Wingdings" panose="05000000000000000000" pitchFamily="2" charset="2"/>
                <a:buChar char="l"/>
              </a:pPr>
              <a:r>
                <a:rPr lang="zh-CN" altLang="en-US" sz="2600"/>
                <a:t>第</a:t>
              </a:r>
              <a:r>
                <a:rPr lang="en-US" altLang="zh-CN" sz="2600"/>
                <a:t>1</a:t>
              </a:r>
              <a:r>
                <a:rPr lang="zh-CN" altLang="en-US" sz="2600"/>
                <a:t>个</a:t>
              </a:r>
              <a:r>
                <a:rPr lang="en-US" altLang="zh-CN" sz="2600"/>
                <a:t>i</a:t>
              </a:r>
              <a:r>
                <a:rPr lang="zh-CN" altLang="en-US" sz="2600"/>
                <a:t>节点为根目录文件的</a:t>
              </a:r>
              <a:r>
                <a:rPr lang="en-US" altLang="zh-CN" sz="2600"/>
                <a:t>i</a:t>
              </a:r>
              <a:r>
                <a:rPr lang="zh-CN" altLang="en-US" sz="2600"/>
                <a:t>节点结构</a:t>
              </a:r>
            </a:p>
          </p:txBody>
        </p:sp>
        <p:sp>
          <p:nvSpPr>
            <p:cNvPr id="36871" name="Line 7"/>
            <p:cNvSpPr>
              <a:spLocks noChangeShapeType="1"/>
            </p:cNvSpPr>
            <p:nvPr/>
          </p:nvSpPr>
          <p:spPr bwMode="auto">
            <a:xfrm flipH="1" flipV="1">
              <a:off x="1440" y="1536"/>
              <a:ext cx="288" cy="1108"/>
            </a:xfrm>
            <a:prstGeom prst="line">
              <a:avLst/>
            </a:prstGeom>
            <a:noFill/>
            <a:ln w="28575">
              <a:solidFill>
                <a:srgbClr val="CC0000"/>
              </a:solidFill>
              <a:rou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89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-6927" y="265112"/>
            <a:ext cx="8382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7891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23825" y="1219200"/>
            <a:ext cx="879157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0855" name="Line 7"/>
          <p:cNvSpPr>
            <a:spLocks noChangeShapeType="1"/>
          </p:cNvSpPr>
          <p:nvPr/>
        </p:nvSpPr>
        <p:spPr bwMode="auto">
          <a:xfrm flipH="1" flipV="1">
            <a:off x="2286000" y="2438400"/>
            <a:ext cx="457200" cy="17589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590856" name="Picture 8" descr="MINIX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31" b="45258"/>
          <a:stretch>
            <a:fillRect/>
          </a:stretch>
        </p:blipFill>
        <p:spPr bwMode="auto">
          <a:xfrm>
            <a:off x="1219200" y="2971800"/>
            <a:ext cx="6934200" cy="3567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0857" name="Rectangle 9"/>
          <p:cNvSpPr>
            <a:spLocks noChangeArrowheads="1"/>
          </p:cNvSpPr>
          <p:nvPr/>
        </p:nvSpPr>
        <p:spPr bwMode="auto">
          <a:xfrm>
            <a:off x="3200400" y="6540500"/>
            <a:ext cx="37338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/>
              <a:t>i</a:t>
            </a:r>
            <a:r>
              <a:rPr lang="zh-CN" altLang="en-US" sz="2000"/>
              <a:t>节点数据结构（</a:t>
            </a:r>
            <a:r>
              <a:rPr lang="en-US" altLang="zh-CN" sz="2000">
                <a:solidFill>
                  <a:srgbClr val="CC0000"/>
                </a:solidFill>
              </a:rPr>
              <a:t>32bytes</a:t>
            </a:r>
            <a:r>
              <a:rPr lang="zh-CN" altLang="en-US" sz="2000"/>
              <a:t>）</a:t>
            </a:r>
          </a:p>
        </p:txBody>
      </p:sp>
      <p:sp>
        <p:nvSpPr>
          <p:cNvPr id="9" name="矩形 8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0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90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0855" grpId="0" animBg="1"/>
      <p:bldP spid="59085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回忆</a:t>
            </a:r>
            <a:r>
              <a:rPr lang="en-US" altLang="zh-CN" dirty="0"/>
              <a:t>:</a:t>
            </a:r>
            <a:r>
              <a:rPr lang="zh-CN" altLang="en-US" dirty="0"/>
              <a:t>进程控制块</a:t>
            </a:r>
            <a:r>
              <a:rPr lang="en-US" altLang="zh-CN" dirty="0"/>
              <a:t>PCB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6800"/>
            <a:ext cx="8686800" cy="57912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81000" y="5562600"/>
            <a:ext cx="7848600" cy="1066800"/>
          </a:xfrm>
          <a:prstGeom prst="rect">
            <a:avLst/>
          </a:prstGeom>
          <a:noFill/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341313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8915" name="Picture 27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41483"/>
            <a:ext cx="7391399" cy="5270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6" name="Rectangle 29"/>
          <p:cNvSpPr>
            <a:spLocks noChangeArrowheads="1"/>
          </p:cNvSpPr>
          <p:nvPr/>
        </p:nvSpPr>
        <p:spPr bwMode="auto">
          <a:xfrm>
            <a:off x="1828800" y="6412345"/>
            <a:ext cx="48006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/>
              <a:t>MINIX</a:t>
            </a:r>
            <a:r>
              <a:rPr lang="zh-CN" altLang="en-US" sz="2000" dirty="0"/>
              <a:t>文件系统</a:t>
            </a:r>
            <a:r>
              <a:rPr lang="en-US" altLang="zh-CN" sz="2000" dirty="0"/>
              <a:t>1.0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节点数据结构</a:t>
            </a:r>
          </a:p>
        </p:txBody>
      </p:sp>
      <p:sp>
        <p:nvSpPr>
          <p:cNvPr id="6" name="矩形 5"/>
          <p:cNvSpPr/>
          <p:nvPr/>
        </p:nvSpPr>
        <p:spPr>
          <a:xfrm>
            <a:off x="7423727" y="1219200"/>
            <a:ext cx="1720273" cy="378565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回顾三种基本映射关系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2166620" imgH="2287270" progId="MS_ClipArt_Gallery.2">
                  <p:embed/>
                </p:oleObj>
              </mc:Choice>
              <mc:Fallback>
                <p:oleObj name="剪辑" r:id="rId2" imgW="2166620" imgH="228727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2" name="Group 4"/>
          <p:cNvGrpSpPr/>
          <p:nvPr/>
        </p:nvGrpSpPr>
        <p:grpSpPr bwMode="auto">
          <a:xfrm>
            <a:off x="860425" y="2514600"/>
            <a:ext cx="1676400" cy="3429000"/>
            <a:chOff x="768" y="816"/>
            <a:chExt cx="1056" cy="2160"/>
          </a:xfrm>
        </p:grpSpPr>
        <p:sp>
          <p:nvSpPr>
            <p:cNvPr id="7292" name="Rectangle 5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93" name="Rectangle 6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94" name="Rectangle 7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95" name="Rectangle 8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96" name="Rectangle 9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97" name="Rectangle 10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98" name="Rectangle 11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99" name="Rectangle 12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300" name="Rectangle 13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301" name="Rectangle 14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302" name="Rectangle 15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303" name="Rectangle 16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304" name="Rectangle 17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305" name="Rectangle 18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306" name="Rectangle 19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307" name="Rectangle 20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308" name="Rectangle 21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309" name="Rectangle 22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310" name="Rectangle 23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311" name="Rectangle 24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312" name="Rectangle 25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313" name="Rectangle 26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314" name="Rectangle 27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315" name="Rectangle 28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316" name="Rectangle 29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317" name="Rectangle 30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318" name="Rectangle 31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319" name="Rectangle 32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320" name="Rectangle 33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321" name="Rectangle 34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322" name="Rectangle 35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323" name="Rectangle 36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73" name="AutoShape 37"/>
          <p:cNvSpPr>
            <a:spLocks noChangeArrowheads="1"/>
          </p:cNvSpPr>
          <p:nvPr/>
        </p:nvSpPr>
        <p:spPr bwMode="auto">
          <a:xfrm>
            <a:off x="479425" y="1905000"/>
            <a:ext cx="2362200" cy="4191000"/>
          </a:xfrm>
          <a:prstGeom prst="can">
            <a:avLst>
              <a:gd name="adj" fmla="val 23032"/>
            </a:avLst>
          </a:prstGeom>
          <a:noFill/>
          <a:ln w="28575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4" name="Text Box 38"/>
          <p:cNvSpPr txBox="1">
            <a:spLocks noChangeArrowheads="1"/>
          </p:cNvSpPr>
          <p:nvPr/>
        </p:nvSpPr>
        <p:spPr bwMode="auto">
          <a:xfrm>
            <a:off x="304800" y="2209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  <p:sp>
        <p:nvSpPr>
          <p:cNvPr id="7175" name="Text Box 39"/>
          <p:cNvSpPr txBox="1">
            <a:spLocks noChangeArrowheads="1"/>
          </p:cNvSpPr>
          <p:nvPr/>
        </p:nvSpPr>
        <p:spPr bwMode="auto">
          <a:xfrm>
            <a:off x="1622425" y="2667000"/>
            <a:ext cx="22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176" name="Text Box 40"/>
          <p:cNvSpPr txBox="1">
            <a:spLocks noChangeArrowheads="1"/>
          </p:cNvSpPr>
          <p:nvPr/>
        </p:nvSpPr>
        <p:spPr bwMode="auto">
          <a:xfrm>
            <a:off x="1546225" y="3581400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tr</a:t>
            </a:r>
          </a:p>
        </p:txBody>
      </p:sp>
      <p:sp>
        <p:nvSpPr>
          <p:cNvPr id="7177" name="Text Box 41"/>
          <p:cNvSpPr txBox="1">
            <a:spLocks noChangeArrowheads="1"/>
          </p:cNvSpPr>
          <p:nvPr/>
        </p:nvSpPr>
        <p:spPr bwMode="auto">
          <a:xfrm>
            <a:off x="1851025" y="402272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mail</a:t>
            </a:r>
          </a:p>
        </p:txBody>
      </p:sp>
      <p:sp>
        <p:nvSpPr>
          <p:cNvPr id="7178" name="Text Box 42"/>
          <p:cNvSpPr txBox="1">
            <a:spLocks noChangeArrowheads="1"/>
          </p:cNvSpPr>
          <p:nvPr/>
        </p:nvSpPr>
        <p:spPr bwMode="auto">
          <a:xfrm>
            <a:off x="555625" y="537527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list</a:t>
            </a:r>
          </a:p>
        </p:txBody>
      </p:sp>
      <p:sp>
        <p:nvSpPr>
          <p:cNvPr id="7179" name="Text Box 43"/>
          <p:cNvSpPr txBox="1">
            <a:spLocks noChangeArrowheads="1"/>
          </p:cNvSpPr>
          <p:nvPr/>
        </p:nvSpPr>
        <p:spPr bwMode="auto">
          <a:xfrm>
            <a:off x="6318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盘块连续分配</a:t>
            </a:r>
          </a:p>
        </p:txBody>
      </p:sp>
      <p:grpSp>
        <p:nvGrpSpPr>
          <p:cNvPr id="7180" name="Group 44"/>
          <p:cNvGrpSpPr/>
          <p:nvPr/>
        </p:nvGrpSpPr>
        <p:grpSpPr bwMode="auto">
          <a:xfrm>
            <a:off x="3298825" y="2057400"/>
            <a:ext cx="2819400" cy="4038600"/>
            <a:chOff x="576" y="864"/>
            <a:chExt cx="1776" cy="2544"/>
          </a:xfrm>
        </p:grpSpPr>
        <p:sp>
          <p:nvSpPr>
            <p:cNvPr id="7223" name="AutoShape 45"/>
            <p:cNvSpPr>
              <a:spLocks noChangeArrowheads="1"/>
            </p:cNvSpPr>
            <p:nvPr/>
          </p:nvSpPr>
          <p:spPr bwMode="auto">
            <a:xfrm>
              <a:off x="576" y="864"/>
              <a:ext cx="1776" cy="2544"/>
            </a:xfrm>
            <a:prstGeom prst="can">
              <a:avLst>
                <a:gd name="adj" fmla="val 15147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224" name="Rectangle 46"/>
            <p:cNvSpPr>
              <a:spLocks noChangeArrowheads="1"/>
            </p:cNvSpPr>
            <p:nvPr/>
          </p:nvSpPr>
          <p:spPr bwMode="auto">
            <a:xfrm>
              <a:off x="576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25" name="Rectangle 47"/>
            <p:cNvSpPr>
              <a:spLocks noChangeArrowheads="1"/>
            </p:cNvSpPr>
            <p:nvPr/>
          </p:nvSpPr>
          <p:spPr bwMode="auto">
            <a:xfrm>
              <a:off x="991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26" name="Rectangle 48"/>
            <p:cNvSpPr>
              <a:spLocks noChangeArrowheads="1"/>
            </p:cNvSpPr>
            <p:nvPr/>
          </p:nvSpPr>
          <p:spPr bwMode="auto">
            <a:xfrm>
              <a:off x="1405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27" name="Rectangle 49"/>
            <p:cNvSpPr>
              <a:spLocks noChangeArrowheads="1"/>
            </p:cNvSpPr>
            <p:nvPr/>
          </p:nvSpPr>
          <p:spPr bwMode="auto">
            <a:xfrm>
              <a:off x="1820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28" name="Rectangle 50"/>
            <p:cNvSpPr>
              <a:spLocks noChangeArrowheads="1"/>
            </p:cNvSpPr>
            <p:nvPr/>
          </p:nvSpPr>
          <p:spPr bwMode="auto">
            <a:xfrm>
              <a:off x="576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29" name="Rectangle 51"/>
            <p:cNvSpPr>
              <a:spLocks noChangeArrowheads="1"/>
            </p:cNvSpPr>
            <p:nvPr/>
          </p:nvSpPr>
          <p:spPr bwMode="auto">
            <a:xfrm>
              <a:off x="991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30" name="Rectangle 52"/>
            <p:cNvSpPr>
              <a:spLocks noChangeArrowheads="1"/>
            </p:cNvSpPr>
            <p:nvPr/>
          </p:nvSpPr>
          <p:spPr bwMode="auto">
            <a:xfrm>
              <a:off x="1405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31" name="Rectangle 53"/>
            <p:cNvSpPr>
              <a:spLocks noChangeArrowheads="1"/>
            </p:cNvSpPr>
            <p:nvPr/>
          </p:nvSpPr>
          <p:spPr bwMode="auto">
            <a:xfrm>
              <a:off x="1820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232" name="Rectangle 54"/>
            <p:cNvSpPr>
              <a:spLocks noChangeArrowheads="1"/>
            </p:cNvSpPr>
            <p:nvPr/>
          </p:nvSpPr>
          <p:spPr bwMode="auto">
            <a:xfrm>
              <a:off x="576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33" name="Rectangle 55"/>
            <p:cNvSpPr>
              <a:spLocks noChangeArrowheads="1"/>
            </p:cNvSpPr>
            <p:nvPr/>
          </p:nvSpPr>
          <p:spPr bwMode="auto">
            <a:xfrm>
              <a:off x="991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34" name="Rectangle 56"/>
            <p:cNvSpPr>
              <a:spLocks noChangeArrowheads="1"/>
            </p:cNvSpPr>
            <p:nvPr/>
          </p:nvSpPr>
          <p:spPr bwMode="auto">
            <a:xfrm>
              <a:off x="1405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35" name="Rectangle 57"/>
            <p:cNvSpPr>
              <a:spLocks noChangeArrowheads="1"/>
            </p:cNvSpPr>
            <p:nvPr/>
          </p:nvSpPr>
          <p:spPr bwMode="auto">
            <a:xfrm>
              <a:off x="1820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36" name="Rectangle 58"/>
            <p:cNvSpPr>
              <a:spLocks noChangeArrowheads="1"/>
            </p:cNvSpPr>
            <p:nvPr/>
          </p:nvSpPr>
          <p:spPr bwMode="auto">
            <a:xfrm>
              <a:off x="576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37" name="Rectangle 59"/>
            <p:cNvSpPr>
              <a:spLocks noChangeArrowheads="1"/>
            </p:cNvSpPr>
            <p:nvPr/>
          </p:nvSpPr>
          <p:spPr bwMode="auto">
            <a:xfrm>
              <a:off x="991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38" name="Rectangle 60"/>
            <p:cNvSpPr>
              <a:spLocks noChangeArrowheads="1"/>
            </p:cNvSpPr>
            <p:nvPr/>
          </p:nvSpPr>
          <p:spPr bwMode="auto">
            <a:xfrm>
              <a:off x="1405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39" name="Rectangle 61"/>
            <p:cNvSpPr>
              <a:spLocks noChangeArrowheads="1"/>
            </p:cNvSpPr>
            <p:nvPr/>
          </p:nvSpPr>
          <p:spPr bwMode="auto">
            <a:xfrm>
              <a:off x="1820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40" name="Rectangle 62"/>
            <p:cNvSpPr>
              <a:spLocks noChangeArrowheads="1"/>
            </p:cNvSpPr>
            <p:nvPr/>
          </p:nvSpPr>
          <p:spPr bwMode="auto">
            <a:xfrm>
              <a:off x="576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41" name="Rectangle 63"/>
            <p:cNvSpPr>
              <a:spLocks noChangeArrowheads="1"/>
            </p:cNvSpPr>
            <p:nvPr/>
          </p:nvSpPr>
          <p:spPr bwMode="auto">
            <a:xfrm>
              <a:off x="991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42" name="Rectangle 64"/>
            <p:cNvSpPr>
              <a:spLocks noChangeArrowheads="1"/>
            </p:cNvSpPr>
            <p:nvPr/>
          </p:nvSpPr>
          <p:spPr bwMode="auto">
            <a:xfrm>
              <a:off x="1405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43" name="Rectangle 65"/>
            <p:cNvSpPr>
              <a:spLocks noChangeArrowheads="1"/>
            </p:cNvSpPr>
            <p:nvPr/>
          </p:nvSpPr>
          <p:spPr bwMode="auto">
            <a:xfrm>
              <a:off x="1820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44" name="Rectangle 66"/>
            <p:cNvSpPr>
              <a:spLocks noChangeArrowheads="1"/>
            </p:cNvSpPr>
            <p:nvPr/>
          </p:nvSpPr>
          <p:spPr bwMode="auto">
            <a:xfrm>
              <a:off x="576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45" name="Rectangle 67"/>
            <p:cNvSpPr>
              <a:spLocks noChangeArrowheads="1"/>
            </p:cNvSpPr>
            <p:nvPr/>
          </p:nvSpPr>
          <p:spPr bwMode="auto">
            <a:xfrm>
              <a:off x="991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46" name="Rectangle 68"/>
            <p:cNvSpPr>
              <a:spLocks noChangeArrowheads="1"/>
            </p:cNvSpPr>
            <p:nvPr/>
          </p:nvSpPr>
          <p:spPr bwMode="auto">
            <a:xfrm>
              <a:off x="1405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47" name="Rectangle 69"/>
            <p:cNvSpPr>
              <a:spLocks noChangeArrowheads="1"/>
            </p:cNvSpPr>
            <p:nvPr/>
          </p:nvSpPr>
          <p:spPr bwMode="auto">
            <a:xfrm>
              <a:off x="1820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48" name="Rectangle 70"/>
            <p:cNvSpPr>
              <a:spLocks noChangeArrowheads="1"/>
            </p:cNvSpPr>
            <p:nvPr/>
          </p:nvSpPr>
          <p:spPr bwMode="auto">
            <a:xfrm>
              <a:off x="576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49" name="Rectangle 71"/>
            <p:cNvSpPr>
              <a:spLocks noChangeArrowheads="1"/>
            </p:cNvSpPr>
            <p:nvPr/>
          </p:nvSpPr>
          <p:spPr bwMode="auto">
            <a:xfrm>
              <a:off x="991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50" name="Rectangle 72"/>
            <p:cNvSpPr>
              <a:spLocks noChangeArrowheads="1"/>
            </p:cNvSpPr>
            <p:nvPr/>
          </p:nvSpPr>
          <p:spPr bwMode="auto">
            <a:xfrm>
              <a:off x="1405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51" name="Rectangle 73"/>
            <p:cNvSpPr>
              <a:spLocks noChangeArrowheads="1"/>
            </p:cNvSpPr>
            <p:nvPr/>
          </p:nvSpPr>
          <p:spPr bwMode="auto">
            <a:xfrm>
              <a:off x="1820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52" name="Rectangle 74"/>
            <p:cNvSpPr>
              <a:spLocks noChangeArrowheads="1"/>
            </p:cNvSpPr>
            <p:nvPr/>
          </p:nvSpPr>
          <p:spPr bwMode="auto">
            <a:xfrm>
              <a:off x="576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53" name="Rectangle 75"/>
            <p:cNvSpPr>
              <a:spLocks noChangeArrowheads="1"/>
            </p:cNvSpPr>
            <p:nvPr/>
          </p:nvSpPr>
          <p:spPr bwMode="auto">
            <a:xfrm>
              <a:off x="991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54" name="Rectangle 76"/>
            <p:cNvSpPr>
              <a:spLocks noChangeArrowheads="1"/>
            </p:cNvSpPr>
            <p:nvPr/>
          </p:nvSpPr>
          <p:spPr bwMode="auto">
            <a:xfrm>
              <a:off x="1405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55" name="Rectangle 77"/>
            <p:cNvSpPr>
              <a:spLocks noChangeArrowheads="1"/>
            </p:cNvSpPr>
            <p:nvPr/>
          </p:nvSpPr>
          <p:spPr bwMode="auto">
            <a:xfrm>
              <a:off x="1820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7256" name="Rectangle 78"/>
            <p:cNvSpPr>
              <a:spLocks noChangeArrowheads="1"/>
            </p:cNvSpPr>
            <p:nvPr/>
          </p:nvSpPr>
          <p:spPr bwMode="auto">
            <a:xfrm>
              <a:off x="816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7" name="Rectangle 79"/>
            <p:cNvSpPr>
              <a:spLocks noChangeArrowheads="1"/>
            </p:cNvSpPr>
            <p:nvPr/>
          </p:nvSpPr>
          <p:spPr bwMode="auto">
            <a:xfrm>
              <a:off x="816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8" name="Rectangle 80"/>
            <p:cNvSpPr>
              <a:spLocks noChangeArrowheads="1"/>
            </p:cNvSpPr>
            <p:nvPr/>
          </p:nvSpPr>
          <p:spPr bwMode="auto">
            <a:xfrm>
              <a:off x="816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9" name="Rectangle 81"/>
            <p:cNvSpPr>
              <a:spLocks noChangeArrowheads="1"/>
            </p:cNvSpPr>
            <p:nvPr/>
          </p:nvSpPr>
          <p:spPr bwMode="auto">
            <a:xfrm>
              <a:off x="816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0" name="Rectangle 82"/>
            <p:cNvSpPr>
              <a:spLocks noChangeArrowheads="1"/>
            </p:cNvSpPr>
            <p:nvPr/>
          </p:nvSpPr>
          <p:spPr bwMode="auto">
            <a:xfrm>
              <a:off x="816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61" name="Rectangle 83"/>
            <p:cNvSpPr>
              <a:spLocks noChangeArrowheads="1"/>
            </p:cNvSpPr>
            <p:nvPr/>
          </p:nvSpPr>
          <p:spPr bwMode="auto">
            <a:xfrm>
              <a:off x="816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2" name="Rectangle 84"/>
            <p:cNvSpPr>
              <a:spLocks noChangeArrowheads="1"/>
            </p:cNvSpPr>
            <p:nvPr/>
          </p:nvSpPr>
          <p:spPr bwMode="auto">
            <a:xfrm>
              <a:off x="816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3" name="Rectangle 85"/>
            <p:cNvSpPr>
              <a:spLocks noChangeArrowheads="1"/>
            </p:cNvSpPr>
            <p:nvPr/>
          </p:nvSpPr>
          <p:spPr bwMode="auto">
            <a:xfrm>
              <a:off x="816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4" name="Rectangle 86"/>
            <p:cNvSpPr>
              <a:spLocks noChangeArrowheads="1"/>
            </p:cNvSpPr>
            <p:nvPr/>
          </p:nvSpPr>
          <p:spPr bwMode="auto">
            <a:xfrm>
              <a:off x="1248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65" name="Rectangle 87"/>
            <p:cNvSpPr>
              <a:spLocks noChangeArrowheads="1"/>
            </p:cNvSpPr>
            <p:nvPr/>
          </p:nvSpPr>
          <p:spPr bwMode="auto">
            <a:xfrm>
              <a:off x="1248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6" name="Rectangle 88"/>
            <p:cNvSpPr>
              <a:spLocks noChangeArrowheads="1"/>
            </p:cNvSpPr>
            <p:nvPr/>
          </p:nvSpPr>
          <p:spPr bwMode="auto">
            <a:xfrm>
              <a:off x="1248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7267" name="Rectangle 89"/>
            <p:cNvSpPr>
              <a:spLocks noChangeArrowheads="1"/>
            </p:cNvSpPr>
            <p:nvPr/>
          </p:nvSpPr>
          <p:spPr bwMode="auto">
            <a:xfrm>
              <a:off x="1248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8" name="Rectangle 90"/>
            <p:cNvSpPr>
              <a:spLocks noChangeArrowheads="1"/>
            </p:cNvSpPr>
            <p:nvPr/>
          </p:nvSpPr>
          <p:spPr bwMode="auto">
            <a:xfrm>
              <a:off x="1248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69" name="Rectangle 91"/>
            <p:cNvSpPr>
              <a:spLocks noChangeArrowheads="1"/>
            </p:cNvSpPr>
            <p:nvPr/>
          </p:nvSpPr>
          <p:spPr bwMode="auto">
            <a:xfrm>
              <a:off x="1248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0" name="Rectangle 92"/>
            <p:cNvSpPr>
              <a:spLocks noChangeArrowheads="1"/>
            </p:cNvSpPr>
            <p:nvPr/>
          </p:nvSpPr>
          <p:spPr bwMode="auto">
            <a:xfrm>
              <a:off x="1248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71" name="Rectangle 93"/>
            <p:cNvSpPr>
              <a:spLocks noChangeArrowheads="1"/>
            </p:cNvSpPr>
            <p:nvPr/>
          </p:nvSpPr>
          <p:spPr bwMode="auto">
            <a:xfrm>
              <a:off x="1248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2" name="Rectangle 94"/>
            <p:cNvSpPr>
              <a:spLocks noChangeArrowheads="1"/>
            </p:cNvSpPr>
            <p:nvPr/>
          </p:nvSpPr>
          <p:spPr bwMode="auto">
            <a:xfrm>
              <a:off x="1632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3" name="Rectangle 95"/>
            <p:cNvSpPr>
              <a:spLocks noChangeArrowheads="1"/>
            </p:cNvSpPr>
            <p:nvPr/>
          </p:nvSpPr>
          <p:spPr bwMode="auto">
            <a:xfrm>
              <a:off x="1632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4" name="Rectangle 96"/>
            <p:cNvSpPr>
              <a:spLocks noChangeArrowheads="1"/>
            </p:cNvSpPr>
            <p:nvPr/>
          </p:nvSpPr>
          <p:spPr bwMode="auto">
            <a:xfrm>
              <a:off x="1632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75" name="Rectangle 97"/>
            <p:cNvSpPr>
              <a:spLocks noChangeArrowheads="1"/>
            </p:cNvSpPr>
            <p:nvPr/>
          </p:nvSpPr>
          <p:spPr bwMode="auto">
            <a:xfrm>
              <a:off x="1632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6" name="Rectangle 98"/>
            <p:cNvSpPr>
              <a:spLocks noChangeArrowheads="1"/>
            </p:cNvSpPr>
            <p:nvPr/>
          </p:nvSpPr>
          <p:spPr bwMode="auto">
            <a:xfrm>
              <a:off x="1632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7" name="Rectangle 99"/>
            <p:cNvSpPr>
              <a:spLocks noChangeArrowheads="1"/>
            </p:cNvSpPr>
            <p:nvPr/>
          </p:nvSpPr>
          <p:spPr bwMode="auto">
            <a:xfrm>
              <a:off x="1632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8" name="Rectangle 100"/>
            <p:cNvSpPr>
              <a:spLocks noChangeArrowheads="1"/>
            </p:cNvSpPr>
            <p:nvPr/>
          </p:nvSpPr>
          <p:spPr bwMode="auto">
            <a:xfrm>
              <a:off x="1632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9" name="Rectangle 101"/>
            <p:cNvSpPr>
              <a:spLocks noChangeArrowheads="1"/>
            </p:cNvSpPr>
            <p:nvPr/>
          </p:nvSpPr>
          <p:spPr bwMode="auto">
            <a:xfrm>
              <a:off x="1632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0" name="Rectangle 102"/>
            <p:cNvSpPr>
              <a:spLocks noChangeArrowheads="1"/>
            </p:cNvSpPr>
            <p:nvPr/>
          </p:nvSpPr>
          <p:spPr bwMode="auto">
            <a:xfrm>
              <a:off x="2064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1" name="Rectangle 103"/>
            <p:cNvSpPr>
              <a:spLocks noChangeArrowheads="1"/>
            </p:cNvSpPr>
            <p:nvPr/>
          </p:nvSpPr>
          <p:spPr bwMode="auto">
            <a:xfrm>
              <a:off x="2064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2" name="Rectangle 104"/>
            <p:cNvSpPr>
              <a:spLocks noChangeArrowheads="1"/>
            </p:cNvSpPr>
            <p:nvPr/>
          </p:nvSpPr>
          <p:spPr bwMode="auto">
            <a:xfrm>
              <a:off x="2064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3" name="Rectangle 105"/>
            <p:cNvSpPr>
              <a:spLocks noChangeArrowheads="1"/>
            </p:cNvSpPr>
            <p:nvPr/>
          </p:nvSpPr>
          <p:spPr bwMode="auto">
            <a:xfrm>
              <a:off x="2064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4" name="Rectangle 106"/>
            <p:cNvSpPr>
              <a:spLocks noChangeArrowheads="1"/>
            </p:cNvSpPr>
            <p:nvPr/>
          </p:nvSpPr>
          <p:spPr bwMode="auto">
            <a:xfrm>
              <a:off x="2064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5" name="Rectangle 107"/>
            <p:cNvSpPr>
              <a:spLocks noChangeArrowheads="1"/>
            </p:cNvSpPr>
            <p:nvPr/>
          </p:nvSpPr>
          <p:spPr bwMode="auto">
            <a:xfrm>
              <a:off x="2064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6" name="Rectangle 108"/>
            <p:cNvSpPr>
              <a:spLocks noChangeArrowheads="1"/>
            </p:cNvSpPr>
            <p:nvPr/>
          </p:nvSpPr>
          <p:spPr bwMode="auto">
            <a:xfrm>
              <a:off x="2064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7" name="Rectangle 109"/>
            <p:cNvSpPr>
              <a:spLocks noChangeArrowheads="1"/>
            </p:cNvSpPr>
            <p:nvPr/>
          </p:nvSpPr>
          <p:spPr bwMode="auto">
            <a:xfrm>
              <a:off x="2064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8" name="Freeform 110"/>
            <p:cNvSpPr/>
            <p:nvPr/>
          </p:nvSpPr>
          <p:spPr bwMode="auto">
            <a:xfrm>
              <a:off x="1440" y="1248"/>
              <a:ext cx="344" cy="480"/>
            </a:xfrm>
            <a:custGeom>
              <a:avLst/>
              <a:gdLst>
                <a:gd name="T0" fmla="*/ 0 w 344"/>
                <a:gd name="T1" fmla="*/ 0 h 480"/>
                <a:gd name="T2" fmla="*/ 288 w 344"/>
                <a:gd name="T3" fmla="*/ 240 h 480"/>
                <a:gd name="T4" fmla="*/ 336 w 344"/>
                <a:gd name="T5" fmla="*/ 48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9" name="Line 111"/>
            <p:cNvSpPr>
              <a:spLocks noChangeShapeType="1"/>
            </p:cNvSpPr>
            <p:nvPr/>
          </p:nvSpPr>
          <p:spPr bwMode="auto">
            <a:xfrm flipH="1">
              <a:off x="1344" y="1872"/>
              <a:ext cx="384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90" name="Text Box 112"/>
            <p:cNvSpPr txBox="1">
              <a:spLocks noChangeArrowheads="1"/>
            </p:cNvSpPr>
            <p:nvPr/>
          </p:nvSpPr>
          <p:spPr bwMode="auto">
            <a:xfrm>
              <a:off x="1104" y="91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test.c</a:t>
              </a:r>
            </a:p>
          </p:txBody>
        </p:sp>
        <p:sp>
          <p:nvSpPr>
            <p:cNvPr id="7291" name="Freeform 113"/>
            <p:cNvSpPr/>
            <p:nvPr/>
          </p:nvSpPr>
          <p:spPr bwMode="auto">
            <a:xfrm>
              <a:off x="1296" y="1872"/>
              <a:ext cx="1" cy="432"/>
            </a:xfrm>
            <a:custGeom>
              <a:avLst/>
              <a:gdLst>
                <a:gd name="T0" fmla="*/ 0 w 1"/>
                <a:gd name="T1" fmla="*/ 432 h 432"/>
                <a:gd name="T2" fmla="*/ 0 w 1"/>
                <a:gd name="T3" fmla="*/ 336 h 432"/>
                <a:gd name="T4" fmla="*/ 0 w 1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432">
                  <a:moveTo>
                    <a:pt x="0" y="432"/>
                  </a:moveTo>
                  <a:cubicBezTo>
                    <a:pt x="0" y="420"/>
                    <a:pt x="0" y="408"/>
                    <a:pt x="0" y="336"/>
                  </a:cubicBezTo>
                  <a:cubicBezTo>
                    <a:pt x="0" y="264"/>
                    <a:pt x="0" y="132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1" name="Text Box 114"/>
          <p:cNvSpPr txBox="1">
            <a:spLocks noChangeArrowheads="1"/>
          </p:cNvSpPr>
          <p:nvPr/>
        </p:nvSpPr>
        <p:spPr bwMode="auto">
          <a:xfrm>
            <a:off x="36036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盘块链式分配</a:t>
            </a:r>
          </a:p>
        </p:txBody>
      </p:sp>
      <p:sp>
        <p:nvSpPr>
          <p:cNvPr id="7182" name="Text Box 115"/>
          <p:cNvSpPr txBox="1">
            <a:spLocks noChangeArrowheads="1"/>
          </p:cNvSpPr>
          <p:nvPr/>
        </p:nvSpPr>
        <p:spPr bwMode="auto">
          <a:xfrm>
            <a:off x="64230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盘块索引分配</a:t>
            </a:r>
          </a:p>
        </p:txBody>
      </p:sp>
      <p:grpSp>
        <p:nvGrpSpPr>
          <p:cNvPr id="7183" name="Group 116"/>
          <p:cNvGrpSpPr/>
          <p:nvPr/>
        </p:nvGrpSpPr>
        <p:grpSpPr bwMode="auto">
          <a:xfrm>
            <a:off x="6651625" y="2486025"/>
            <a:ext cx="1676400" cy="3429000"/>
            <a:chOff x="768" y="816"/>
            <a:chExt cx="1056" cy="2160"/>
          </a:xfrm>
        </p:grpSpPr>
        <p:sp>
          <p:nvSpPr>
            <p:cNvPr id="7191" name="Rectangle 117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92" name="Rectangle 118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93" name="Rectangle 119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94" name="Rectangle 120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95" name="Rectangle 121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196" name="Rectangle 122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97" name="Rectangle 123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198" name="Rectangle 124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199" name="Rectangle 125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00" name="Rectangle 126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01" name="Rectangle 127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02" name="Rectangle 128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03" name="Rectangle 129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04" name="Rectangle 130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05" name="Rectangle 131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06" name="Rectangle 132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07" name="Rectangle 133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08" name="Rectangle 134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09" name="Rectangle 135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10" name="Rectangle 136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11" name="Rectangle 137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12" name="Rectangle 138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13" name="Rectangle 139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14" name="Rectangle 140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15" name="Rectangle 141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16" name="Rectangle 142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17" name="Rectangle 143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18" name="Rectangle 144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19" name="Rectangle 145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20" name="Rectangle 146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21" name="Rectangle 147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22" name="Rectangle 148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84" name="AutoShape 149"/>
          <p:cNvSpPr>
            <a:spLocks noChangeArrowheads="1"/>
          </p:cNvSpPr>
          <p:nvPr/>
        </p:nvSpPr>
        <p:spPr bwMode="auto">
          <a:xfrm>
            <a:off x="6423025" y="1905000"/>
            <a:ext cx="2133600" cy="4191000"/>
          </a:xfrm>
          <a:prstGeom prst="can">
            <a:avLst>
              <a:gd name="adj" fmla="val 25499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5" name="Oval 150"/>
          <p:cNvSpPr>
            <a:spLocks noChangeArrowheads="1"/>
          </p:cNvSpPr>
          <p:nvPr/>
        </p:nvSpPr>
        <p:spPr bwMode="auto">
          <a:xfrm>
            <a:off x="7947025" y="4162425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6" name="Line 151"/>
          <p:cNvSpPr>
            <a:spLocks noChangeShapeType="1"/>
          </p:cNvSpPr>
          <p:nvPr/>
        </p:nvSpPr>
        <p:spPr bwMode="auto">
          <a:xfrm flipH="1" flipV="1">
            <a:off x="7261225" y="2714625"/>
            <a:ext cx="106680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7" name="Line 152"/>
          <p:cNvSpPr>
            <a:spLocks noChangeShapeType="1"/>
          </p:cNvSpPr>
          <p:nvPr/>
        </p:nvSpPr>
        <p:spPr bwMode="auto">
          <a:xfrm flipH="1" flipV="1">
            <a:off x="7718425" y="3629025"/>
            <a:ext cx="4572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53"/>
          <p:cNvSpPr>
            <a:spLocks noChangeShapeType="1"/>
          </p:cNvSpPr>
          <p:nvPr/>
        </p:nvSpPr>
        <p:spPr bwMode="auto">
          <a:xfrm flipH="1" flipV="1">
            <a:off x="7261225" y="3629025"/>
            <a:ext cx="7620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Freeform 154"/>
          <p:cNvSpPr/>
          <p:nvPr/>
        </p:nvSpPr>
        <p:spPr bwMode="auto">
          <a:xfrm>
            <a:off x="7337425" y="4543425"/>
            <a:ext cx="685800" cy="152400"/>
          </a:xfrm>
          <a:custGeom>
            <a:avLst/>
            <a:gdLst>
              <a:gd name="T0" fmla="*/ 2147483647 w 432"/>
              <a:gd name="T1" fmla="*/ 0 h 96"/>
              <a:gd name="T2" fmla="*/ 2147483647 w 432"/>
              <a:gd name="T3" fmla="*/ 2147483647 h 96"/>
              <a:gd name="T4" fmla="*/ 0 w 432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96">
                <a:moveTo>
                  <a:pt x="432" y="0"/>
                </a:moveTo>
                <a:cubicBezTo>
                  <a:pt x="372" y="48"/>
                  <a:pt x="312" y="96"/>
                  <a:pt x="240" y="96"/>
                </a:cubicBezTo>
                <a:cubicBezTo>
                  <a:pt x="168" y="96"/>
                  <a:pt x="84" y="48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0" name="Text Box 155"/>
          <p:cNvSpPr txBox="1">
            <a:spLocks noChangeArrowheads="1"/>
          </p:cNvSpPr>
          <p:nvPr/>
        </p:nvSpPr>
        <p:spPr bwMode="auto">
          <a:xfrm>
            <a:off x="8099425" y="4495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8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思考几个小问题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6" t="17525" r="27202" b="23046"/>
          <a:stretch>
            <a:fillRect/>
          </a:stretch>
        </p:blipFill>
        <p:spPr bwMode="auto">
          <a:xfrm>
            <a:off x="76200" y="914400"/>
            <a:ext cx="7162800" cy="594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7" t="22286" r="23988" b="30953"/>
          <a:stretch>
            <a:fillRect/>
          </a:stretch>
        </p:blipFill>
        <p:spPr bwMode="auto">
          <a:xfrm>
            <a:off x="76200" y="914400"/>
            <a:ext cx="8915400" cy="467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文件实现</a:t>
            </a:r>
            <a:r>
              <a:rPr lang="en-US" altLang="zh-CN"/>
              <a:t>3: </a:t>
            </a:r>
            <a:r>
              <a:rPr lang="zh-CN" altLang="en-US"/>
              <a:t>索引分配</a:t>
            </a:r>
          </a:p>
        </p:txBody>
      </p:sp>
      <p:grpSp>
        <p:nvGrpSpPr>
          <p:cNvPr id="48131" name="Group 3"/>
          <p:cNvGrpSpPr/>
          <p:nvPr/>
        </p:nvGrpSpPr>
        <p:grpSpPr bwMode="auto">
          <a:xfrm>
            <a:off x="4419600" y="914400"/>
            <a:ext cx="4605338" cy="990600"/>
            <a:chOff x="664" y="1344"/>
            <a:chExt cx="4426" cy="728"/>
          </a:xfrm>
        </p:grpSpPr>
        <p:sp>
          <p:nvSpPr>
            <p:cNvPr id="48187" name="Oval 4"/>
            <p:cNvSpPr>
              <a:spLocks noChangeArrowheads="1"/>
            </p:cNvSpPr>
            <p:nvPr/>
          </p:nvSpPr>
          <p:spPr bwMode="auto">
            <a:xfrm>
              <a:off x="4130" y="1344"/>
              <a:ext cx="960" cy="167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188" name="Oval 5"/>
            <p:cNvSpPr>
              <a:spLocks noChangeArrowheads="1"/>
            </p:cNvSpPr>
            <p:nvPr/>
          </p:nvSpPr>
          <p:spPr bwMode="auto">
            <a:xfrm>
              <a:off x="4130" y="1678"/>
              <a:ext cx="960" cy="167"/>
            </a:xfrm>
            <a:prstGeom prst="ellipse">
              <a:avLst/>
            </a:prstGeom>
            <a:solidFill>
              <a:srgbClr val="FFFFFF"/>
            </a:solidFill>
            <a:ln w="28575">
              <a:solidFill>
                <a:srgbClr val="00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189" name="Line 6"/>
            <p:cNvSpPr>
              <a:spLocks noChangeShapeType="1"/>
            </p:cNvSpPr>
            <p:nvPr/>
          </p:nvSpPr>
          <p:spPr bwMode="auto">
            <a:xfrm>
              <a:off x="4130" y="1444"/>
              <a:ext cx="0" cy="3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90" name="Line 7"/>
            <p:cNvSpPr>
              <a:spLocks noChangeShapeType="1"/>
            </p:cNvSpPr>
            <p:nvPr/>
          </p:nvSpPr>
          <p:spPr bwMode="auto">
            <a:xfrm>
              <a:off x="5090" y="1444"/>
              <a:ext cx="0" cy="33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91" name="Rectangle 8"/>
            <p:cNvSpPr>
              <a:spLocks noChangeArrowheads="1"/>
            </p:cNvSpPr>
            <p:nvPr/>
          </p:nvSpPr>
          <p:spPr bwMode="auto">
            <a:xfrm>
              <a:off x="4514" y="1680"/>
              <a:ext cx="288" cy="96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192" name="Rectangle 9"/>
            <p:cNvSpPr>
              <a:spLocks noChangeArrowheads="1"/>
            </p:cNvSpPr>
            <p:nvPr/>
          </p:nvSpPr>
          <p:spPr bwMode="auto">
            <a:xfrm>
              <a:off x="1778" y="1488"/>
              <a:ext cx="1872" cy="312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algn="ctr" eaLnBrk="1" hangingPunct="1"/>
              <a:r>
                <a:rPr lang="en-US" altLang="zh-CN" sz="2000"/>
                <a:t>int main() { …</a:t>
              </a:r>
              <a:r>
                <a:rPr lang="en-US" altLang="zh-CN" sz="2000" b="0">
                  <a:solidFill>
                    <a:schemeClr val="bg2"/>
                  </a:solidFill>
                </a:rPr>
                <a:t> </a:t>
              </a:r>
            </a:p>
          </p:txBody>
        </p:sp>
        <p:sp>
          <p:nvSpPr>
            <p:cNvPr id="48193" name="Text Box 10"/>
            <p:cNvSpPr txBox="1">
              <a:spLocks noChangeArrowheads="1"/>
            </p:cNvSpPr>
            <p:nvPr/>
          </p:nvSpPr>
          <p:spPr bwMode="auto">
            <a:xfrm>
              <a:off x="664" y="1486"/>
              <a:ext cx="813" cy="292"/>
            </a:xfrm>
            <a:prstGeom prst="rect">
              <a:avLst/>
            </a:prstGeom>
            <a:noFill/>
            <a:ln w="38100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algn="ctr" eaLnBrk="1" hangingPunct="1"/>
              <a:r>
                <a:rPr lang="en-US" altLang="zh-CN" sz="2000"/>
                <a:t>test.c</a:t>
              </a:r>
            </a:p>
          </p:txBody>
        </p:sp>
        <p:sp>
          <p:nvSpPr>
            <p:cNvPr id="48194" name="Line 11"/>
            <p:cNvSpPr>
              <a:spLocks noChangeShapeType="1"/>
            </p:cNvSpPr>
            <p:nvPr/>
          </p:nvSpPr>
          <p:spPr bwMode="auto">
            <a:xfrm>
              <a:off x="1394" y="1644"/>
              <a:ext cx="3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95" name="Line 12"/>
            <p:cNvSpPr>
              <a:spLocks noChangeShapeType="1"/>
            </p:cNvSpPr>
            <p:nvPr/>
          </p:nvSpPr>
          <p:spPr bwMode="auto">
            <a:xfrm>
              <a:off x="3216" y="1488"/>
              <a:ext cx="2" cy="31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96" name="Freeform 13"/>
            <p:cNvSpPr/>
            <p:nvPr/>
          </p:nvSpPr>
          <p:spPr bwMode="auto">
            <a:xfrm>
              <a:off x="2650" y="1776"/>
              <a:ext cx="1864" cy="296"/>
            </a:xfrm>
            <a:custGeom>
              <a:avLst/>
              <a:gdLst>
                <a:gd name="T0" fmla="*/ 11 w 2008"/>
                <a:gd name="T1" fmla="*/ 0 h 248"/>
                <a:gd name="T2" fmla="*/ 36 w 2008"/>
                <a:gd name="T3" fmla="*/ 1153 h 248"/>
                <a:gd name="T4" fmla="*/ 225 w 2008"/>
                <a:gd name="T5" fmla="*/ 5786 h 248"/>
                <a:gd name="T6" fmla="*/ 525 w 2008"/>
                <a:gd name="T7" fmla="*/ 0 h 2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08"/>
                <a:gd name="T13" fmla="*/ 0 h 248"/>
                <a:gd name="T14" fmla="*/ 2008 w 2008"/>
                <a:gd name="T15" fmla="*/ 248 h 2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08" h="248">
                  <a:moveTo>
                    <a:pt x="40" y="0"/>
                  </a:moveTo>
                  <a:cubicBezTo>
                    <a:pt x="20" y="4"/>
                    <a:pt x="0" y="8"/>
                    <a:pt x="136" y="48"/>
                  </a:cubicBezTo>
                  <a:cubicBezTo>
                    <a:pt x="272" y="88"/>
                    <a:pt x="544" y="248"/>
                    <a:pt x="856" y="240"/>
                  </a:cubicBezTo>
                  <a:cubicBezTo>
                    <a:pt x="1168" y="232"/>
                    <a:pt x="1588" y="116"/>
                    <a:pt x="2008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97" name="Freeform 14"/>
            <p:cNvSpPr/>
            <p:nvPr/>
          </p:nvSpPr>
          <p:spPr bwMode="auto">
            <a:xfrm flipV="1">
              <a:off x="3456" y="1440"/>
              <a:ext cx="818" cy="144"/>
            </a:xfrm>
            <a:custGeom>
              <a:avLst/>
              <a:gdLst>
                <a:gd name="T0" fmla="*/ 0 w 960"/>
                <a:gd name="T1" fmla="*/ 0 h 1"/>
                <a:gd name="T2" fmla="*/ 10 w 960"/>
                <a:gd name="T3" fmla="*/ 0 h 1"/>
                <a:gd name="T4" fmla="*/ 54 w 960"/>
                <a:gd name="T5" fmla="*/ 0 h 1"/>
                <a:gd name="T6" fmla="*/ 0 60000 65536"/>
                <a:gd name="T7" fmla="*/ 0 60000 65536"/>
                <a:gd name="T8" fmla="*/ 0 60000 65536"/>
                <a:gd name="T9" fmla="*/ 0 w 960"/>
                <a:gd name="T10" fmla="*/ 0 h 1"/>
                <a:gd name="T11" fmla="*/ 960 w 960"/>
                <a:gd name="T12" fmla="*/ 1 h 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0" h="1">
                  <a:moveTo>
                    <a:pt x="0" y="0"/>
                  </a:moveTo>
                  <a:cubicBezTo>
                    <a:pt x="16" y="0"/>
                    <a:pt x="32" y="0"/>
                    <a:pt x="192" y="0"/>
                  </a:cubicBezTo>
                  <a:cubicBezTo>
                    <a:pt x="352" y="0"/>
                    <a:pt x="656" y="0"/>
                    <a:pt x="96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oval" w="med" len="med"/>
              <a:tailEnd type="triangle" w="med" len="med"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8198" name="Rectangle 15"/>
            <p:cNvSpPr>
              <a:spLocks noChangeArrowheads="1"/>
            </p:cNvSpPr>
            <p:nvPr/>
          </p:nvSpPr>
          <p:spPr bwMode="auto">
            <a:xfrm>
              <a:off x="4274" y="1536"/>
              <a:ext cx="288" cy="96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000000"/>
              </a:solidFill>
              <a:miter lim="800000"/>
            </a:ln>
          </p:spPr>
          <p:txBody>
            <a:bodyPr anchor="ctr">
              <a:spAutoFit/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3" name="Group 16"/>
          <p:cNvGrpSpPr/>
          <p:nvPr/>
        </p:nvGrpSpPr>
        <p:grpSpPr bwMode="auto">
          <a:xfrm>
            <a:off x="4038600" y="5584828"/>
            <a:ext cx="4876800" cy="830263"/>
            <a:chOff x="2544" y="3518"/>
            <a:chExt cx="3072" cy="523"/>
          </a:xfrm>
        </p:grpSpPr>
        <p:sp>
          <p:nvSpPr>
            <p:cNvPr id="48185" name="Rectangle 17"/>
            <p:cNvSpPr>
              <a:spLocks noChangeArrowheads="1"/>
            </p:cNvSpPr>
            <p:nvPr/>
          </p:nvSpPr>
          <p:spPr bwMode="auto">
            <a:xfrm>
              <a:off x="2544" y="3518"/>
              <a:ext cx="3072" cy="5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lvl="1" eaLnBrk="1" hangingPunct="1"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FF0000"/>
                  </a:solidFill>
                </a:rPr>
                <a:t>优点</a:t>
              </a:r>
              <a:r>
                <a:rPr lang="en-US" altLang="zh-CN" sz="2000" dirty="0">
                  <a:solidFill>
                    <a:srgbClr val="FF0000"/>
                  </a:solidFill>
                </a:rPr>
                <a:t>: </a:t>
              </a:r>
              <a:r>
                <a:rPr lang="zh-CN" altLang="en-US" sz="2000" dirty="0">
                  <a:solidFill>
                    <a:srgbClr val="FF0000"/>
                  </a:solidFill>
                </a:rPr>
                <a:t>是连续和链式分配的有效折衷；缺点：索引表多大合适？内存页表？</a:t>
              </a:r>
            </a:p>
          </p:txBody>
        </p:sp>
        <p:pic>
          <p:nvPicPr>
            <p:cNvPr id="48186" name="Picture 18" descr="j011583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09" y="3634"/>
              <a:ext cx="119" cy="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9"/>
          <p:cNvGrpSpPr/>
          <p:nvPr/>
        </p:nvGrpSpPr>
        <p:grpSpPr bwMode="auto">
          <a:xfrm>
            <a:off x="609600" y="1447800"/>
            <a:ext cx="5864225" cy="4191000"/>
            <a:chOff x="386" y="1056"/>
            <a:chExt cx="3694" cy="2640"/>
          </a:xfrm>
        </p:grpSpPr>
        <p:grpSp>
          <p:nvGrpSpPr>
            <p:cNvPr id="48140" name="Group 20"/>
            <p:cNvGrpSpPr/>
            <p:nvPr/>
          </p:nvGrpSpPr>
          <p:grpSpPr bwMode="auto">
            <a:xfrm>
              <a:off x="530" y="1422"/>
              <a:ext cx="1056" cy="2160"/>
              <a:chOff x="768" y="816"/>
              <a:chExt cx="1056" cy="2160"/>
            </a:xfrm>
          </p:grpSpPr>
          <p:sp>
            <p:nvSpPr>
              <p:cNvPr id="48153" name="Rectangle 21"/>
              <p:cNvSpPr>
                <a:spLocks noChangeArrowheads="1"/>
              </p:cNvSpPr>
              <p:nvPr/>
            </p:nvSpPr>
            <p:spPr bwMode="auto">
              <a:xfrm>
                <a:off x="768" y="81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0</a:t>
                </a:r>
              </a:p>
            </p:txBody>
          </p:sp>
          <p:sp>
            <p:nvSpPr>
              <p:cNvPr id="48154" name="Rectangle 22"/>
              <p:cNvSpPr>
                <a:spLocks noChangeArrowheads="1"/>
              </p:cNvSpPr>
              <p:nvPr/>
            </p:nvSpPr>
            <p:spPr bwMode="auto">
              <a:xfrm>
                <a:off x="1056" y="81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48155" name="Rectangle 23"/>
              <p:cNvSpPr>
                <a:spLocks noChangeArrowheads="1"/>
              </p:cNvSpPr>
              <p:nvPr/>
            </p:nvSpPr>
            <p:spPr bwMode="auto">
              <a:xfrm>
                <a:off x="1344" y="81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48156" name="Rectangle 24"/>
              <p:cNvSpPr>
                <a:spLocks noChangeArrowheads="1"/>
              </p:cNvSpPr>
              <p:nvPr/>
            </p:nvSpPr>
            <p:spPr bwMode="auto">
              <a:xfrm>
                <a:off x="1632" y="81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48157" name="Rectangle 25"/>
              <p:cNvSpPr>
                <a:spLocks noChangeArrowheads="1"/>
              </p:cNvSpPr>
              <p:nvPr/>
            </p:nvSpPr>
            <p:spPr bwMode="auto">
              <a:xfrm>
                <a:off x="768" y="110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48158" name="Rectangle 26"/>
              <p:cNvSpPr>
                <a:spLocks noChangeArrowheads="1"/>
              </p:cNvSpPr>
              <p:nvPr/>
            </p:nvSpPr>
            <p:spPr bwMode="auto">
              <a:xfrm>
                <a:off x="1056" y="110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48159" name="Rectangle 27"/>
              <p:cNvSpPr>
                <a:spLocks noChangeArrowheads="1"/>
              </p:cNvSpPr>
              <p:nvPr/>
            </p:nvSpPr>
            <p:spPr bwMode="auto">
              <a:xfrm>
                <a:off x="1344" y="110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48160" name="Rectangle 28"/>
              <p:cNvSpPr>
                <a:spLocks noChangeArrowheads="1"/>
              </p:cNvSpPr>
              <p:nvPr/>
            </p:nvSpPr>
            <p:spPr bwMode="auto">
              <a:xfrm>
                <a:off x="1632" y="110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48161" name="Rectangle 29"/>
              <p:cNvSpPr>
                <a:spLocks noChangeArrowheads="1"/>
              </p:cNvSpPr>
              <p:nvPr/>
            </p:nvSpPr>
            <p:spPr bwMode="auto">
              <a:xfrm>
                <a:off x="768" y="139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48162" name="Rectangle 30"/>
              <p:cNvSpPr>
                <a:spLocks noChangeArrowheads="1"/>
              </p:cNvSpPr>
              <p:nvPr/>
            </p:nvSpPr>
            <p:spPr bwMode="auto">
              <a:xfrm>
                <a:off x="1056" y="139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48163" name="Rectangle 31"/>
              <p:cNvSpPr>
                <a:spLocks noChangeArrowheads="1"/>
              </p:cNvSpPr>
              <p:nvPr/>
            </p:nvSpPr>
            <p:spPr bwMode="auto">
              <a:xfrm>
                <a:off x="1344" y="139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10</a:t>
                </a:r>
              </a:p>
            </p:txBody>
          </p:sp>
          <p:sp>
            <p:nvSpPr>
              <p:cNvPr id="48164" name="Rectangle 32"/>
              <p:cNvSpPr>
                <a:spLocks noChangeArrowheads="1"/>
              </p:cNvSpPr>
              <p:nvPr/>
            </p:nvSpPr>
            <p:spPr bwMode="auto">
              <a:xfrm>
                <a:off x="1632" y="139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11</a:t>
                </a:r>
              </a:p>
            </p:txBody>
          </p:sp>
          <p:sp>
            <p:nvSpPr>
              <p:cNvPr id="48165" name="Rectangle 33"/>
              <p:cNvSpPr>
                <a:spLocks noChangeArrowheads="1"/>
              </p:cNvSpPr>
              <p:nvPr/>
            </p:nvSpPr>
            <p:spPr bwMode="auto">
              <a:xfrm>
                <a:off x="768" y="1680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12</a:t>
                </a:r>
              </a:p>
            </p:txBody>
          </p:sp>
          <p:sp>
            <p:nvSpPr>
              <p:cNvPr id="48166" name="Rectangle 34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13</a:t>
                </a:r>
              </a:p>
            </p:txBody>
          </p:sp>
          <p:sp>
            <p:nvSpPr>
              <p:cNvPr id="48167" name="Rectangle 35"/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48168" name="Rectangle 36"/>
              <p:cNvSpPr>
                <a:spLocks noChangeArrowheads="1"/>
              </p:cNvSpPr>
              <p:nvPr/>
            </p:nvSpPr>
            <p:spPr bwMode="auto">
              <a:xfrm>
                <a:off x="1632" y="1680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15</a:t>
                </a:r>
              </a:p>
            </p:txBody>
          </p:sp>
          <p:sp>
            <p:nvSpPr>
              <p:cNvPr id="48169" name="Rectangle 37"/>
              <p:cNvSpPr>
                <a:spLocks noChangeArrowheads="1"/>
              </p:cNvSpPr>
              <p:nvPr/>
            </p:nvSpPr>
            <p:spPr bwMode="auto">
              <a:xfrm>
                <a:off x="768" y="1968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16</a:t>
                </a:r>
              </a:p>
            </p:txBody>
          </p:sp>
          <p:sp>
            <p:nvSpPr>
              <p:cNvPr id="48170" name="Rectangle 38"/>
              <p:cNvSpPr>
                <a:spLocks noChangeArrowheads="1"/>
              </p:cNvSpPr>
              <p:nvPr/>
            </p:nvSpPr>
            <p:spPr bwMode="auto">
              <a:xfrm>
                <a:off x="1056" y="1968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17</a:t>
                </a:r>
              </a:p>
            </p:txBody>
          </p:sp>
          <p:sp>
            <p:nvSpPr>
              <p:cNvPr id="48171" name="Rectangle 39"/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48172" name="Rectangle 40"/>
              <p:cNvSpPr>
                <a:spLocks noChangeArrowheads="1"/>
              </p:cNvSpPr>
              <p:nvPr/>
            </p:nvSpPr>
            <p:spPr bwMode="auto">
              <a:xfrm>
                <a:off x="1632" y="1968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19</a:t>
                </a:r>
              </a:p>
            </p:txBody>
          </p:sp>
          <p:sp>
            <p:nvSpPr>
              <p:cNvPr id="48173" name="Rectangle 41"/>
              <p:cNvSpPr>
                <a:spLocks noChangeArrowheads="1"/>
              </p:cNvSpPr>
              <p:nvPr/>
            </p:nvSpPr>
            <p:spPr bwMode="auto">
              <a:xfrm>
                <a:off x="768" y="225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20</a:t>
                </a:r>
              </a:p>
            </p:txBody>
          </p:sp>
          <p:sp>
            <p:nvSpPr>
              <p:cNvPr id="48174" name="Rectangle 42"/>
              <p:cNvSpPr>
                <a:spLocks noChangeArrowheads="1"/>
              </p:cNvSpPr>
              <p:nvPr/>
            </p:nvSpPr>
            <p:spPr bwMode="auto">
              <a:xfrm>
                <a:off x="1056" y="225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21</a:t>
                </a:r>
              </a:p>
            </p:txBody>
          </p:sp>
          <p:sp>
            <p:nvSpPr>
              <p:cNvPr id="48175" name="Rectangle 43"/>
              <p:cNvSpPr>
                <a:spLocks noChangeArrowheads="1"/>
              </p:cNvSpPr>
              <p:nvPr/>
            </p:nvSpPr>
            <p:spPr bwMode="auto">
              <a:xfrm>
                <a:off x="1344" y="225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22</a:t>
                </a:r>
              </a:p>
            </p:txBody>
          </p:sp>
          <p:sp>
            <p:nvSpPr>
              <p:cNvPr id="48176" name="Rectangle 44"/>
              <p:cNvSpPr>
                <a:spLocks noChangeArrowheads="1"/>
              </p:cNvSpPr>
              <p:nvPr/>
            </p:nvSpPr>
            <p:spPr bwMode="auto">
              <a:xfrm>
                <a:off x="1632" y="2256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23</a:t>
                </a:r>
              </a:p>
            </p:txBody>
          </p:sp>
          <p:sp>
            <p:nvSpPr>
              <p:cNvPr id="48177" name="Rectangle 45"/>
              <p:cNvSpPr>
                <a:spLocks noChangeArrowheads="1"/>
              </p:cNvSpPr>
              <p:nvPr/>
            </p:nvSpPr>
            <p:spPr bwMode="auto">
              <a:xfrm>
                <a:off x="768" y="254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24</a:t>
                </a:r>
              </a:p>
            </p:txBody>
          </p:sp>
          <p:sp>
            <p:nvSpPr>
              <p:cNvPr id="48178" name="Rectangle 46"/>
              <p:cNvSpPr>
                <a:spLocks noChangeArrowheads="1"/>
              </p:cNvSpPr>
              <p:nvPr/>
            </p:nvSpPr>
            <p:spPr bwMode="auto">
              <a:xfrm>
                <a:off x="1056" y="254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25</a:t>
                </a:r>
              </a:p>
            </p:txBody>
          </p:sp>
          <p:sp>
            <p:nvSpPr>
              <p:cNvPr id="48179" name="Rectangle 47"/>
              <p:cNvSpPr>
                <a:spLocks noChangeArrowheads="1"/>
              </p:cNvSpPr>
              <p:nvPr/>
            </p:nvSpPr>
            <p:spPr bwMode="auto">
              <a:xfrm>
                <a:off x="1344" y="254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26</a:t>
                </a:r>
              </a:p>
            </p:txBody>
          </p:sp>
          <p:sp>
            <p:nvSpPr>
              <p:cNvPr id="48180" name="Rectangle 48"/>
              <p:cNvSpPr>
                <a:spLocks noChangeArrowheads="1"/>
              </p:cNvSpPr>
              <p:nvPr/>
            </p:nvSpPr>
            <p:spPr bwMode="auto">
              <a:xfrm>
                <a:off x="1632" y="2544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27</a:t>
                </a:r>
              </a:p>
            </p:txBody>
          </p:sp>
          <p:sp>
            <p:nvSpPr>
              <p:cNvPr id="48181" name="Rectangle 49"/>
              <p:cNvSpPr>
                <a:spLocks noChangeArrowheads="1"/>
              </p:cNvSpPr>
              <p:nvPr/>
            </p:nvSpPr>
            <p:spPr bwMode="auto">
              <a:xfrm>
                <a:off x="768" y="283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28</a:t>
                </a:r>
              </a:p>
            </p:txBody>
          </p:sp>
          <p:sp>
            <p:nvSpPr>
              <p:cNvPr id="48182" name="Rectangle 50"/>
              <p:cNvSpPr>
                <a:spLocks noChangeArrowheads="1"/>
              </p:cNvSpPr>
              <p:nvPr/>
            </p:nvSpPr>
            <p:spPr bwMode="auto">
              <a:xfrm>
                <a:off x="1056" y="283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29</a:t>
                </a:r>
              </a:p>
            </p:txBody>
          </p:sp>
          <p:sp>
            <p:nvSpPr>
              <p:cNvPr id="48183" name="Rectangle 51"/>
              <p:cNvSpPr>
                <a:spLocks noChangeArrowheads="1"/>
              </p:cNvSpPr>
              <p:nvPr/>
            </p:nvSpPr>
            <p:spPr bwMode="auto">
              <a:xfrm>
                <a:off x="1344" y="283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30</a:t>
                </a:r>
              </a:p>
            </p:txBody>
          </p:sp>
          <p:sp>
            <p:nvSpPr>
              <p:cNvPr id="48184" name="Rectangle 52"/>
              <p:cNvSpPr>
                <a:spLocks noChangeArrowheads="1"/>
              </p:cNvSpPr>
              <p:nvPr/>
            </p:nvSpPr>
            <p:spPr bwMode="auto">
              <a:xfrm>
                <a:off x="1632" y="2832"/>
                <a:ext cx="192" cy="14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/>
              <a:p>
                <a:pPr algn="ctr" eaLnBrk="1" hangingPunct="1"/>
                <a:r>
                  <a:rPr kumimoji="1" lang="en-US" altLang="zh-CN" sz="1800">
                    <a:latin typeface="Times New Roman" panose="02020603050405020304" pitchFamily="18" charset="0"/>
                  </a:rPr>
                  <a:t>31</a:t>
                </a:r>
              </a:p>
            </p:txBody>
          </p:sp>
        </p:grpSp>
        <p:sp>
          <p:nvSpPr>
            <p:cNvPr id="48141" name="AutoShape 53"/>
            <p:cNvSpPr>
              <a:spLocks noChangeArrowheads="1"/>
            </p:cNvSpPr>
            <p:nvPr/>
          </p:nvSpPr>
          <p:spPr bwMode="auto">
            <a:xfrm>
              <a:off x="386" y="1056"/>
              <a:ext cx="1344" cy="2640"/>
            </a:xfrm>
            <a:prstGeom prst="can">
              <a:avLst>
                <a:gd name="adj" fmla="val 25499"/>
              </a:avLst>
            </a:prstGeom>
            <a:noFill/>
            <a:ln w="2857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8142" name="Oval 54"/>
            <p:cNvSpPr>
              <a:spLocks noChangeArrowheads="1"/>
            </p:cNvSpPr>
            <p:nvPr/>
          </p:nvSpPr>
          <p:spPr bwMode="auto">
            <a:xfrm>
              <a:off x="1346" y="2478"/>
              <a:ext cx="336" cy="33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8143" name="Line 55"/>
            <p:cNvSpPr>
              <a:spLocks noChangeShapeType="1"/>
            </p:cNvSpPr>
            <p:nvPr/>
          </p:nvSpPr>
          <p:spPr bwMode="auto">
            <a:xfrm flipH="1" flipV="1">
              <a:off x="914" y="1566"/>
              <a:ext cx="672" cy="1008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4" name="Line 56"/>
            <p:cNvSpPr>
              <a:spLocks noChangeShapeType="1"/>
            </p:cNvSpPr>
            <p:nvPr/>
          </p:nvSpPr>
          <p:spPr bwMode="auto">
            <a:xfrm flipH="1" flipV="1">
              <a:off x="1202" y="2142"/>
              <a:ext cx="288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5" name="Line 57"/>
            <p:cNvSpPr>
              <a:spLocks noChangeShapeType="1"/>
            </p:cNvSpPr>
            <p:nvPr/>
          </p:nvSpPr>
          <p:spPr bwMode="auto">
            <a:xfrm flipH="1" flipV="1">
              <a:off x="914" y="2142"/>
              <a:ext cx="480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6" name="Freeform 58"/>
            <p:cNvSpPr/>
            <p:nvPr/>
          </p:nvSpPr>
          <p:spPr bwMode="auto">
            <a:xfrm>
              <a:off x="962" y="2718"/>
              <a:ext cx="432" cy="96"/>
            </a:xfrm>
            <a:custGeom>
              <a:avLst/>
              <a:gdLst>
                <a:gd name="T0" fmla="*/ 432 w 432"/>
                <a:gd name="T1" fmla="*/ 0 h 96"/>
                <a:gd name="T2" fmla="*/ 240 w 432"/>
                <a:gd name="T3" fmla="*/ 96 h 96"/>
                <a:gd name="T4" fmla="*/ 0 w 432"/>
                <a:gd name="T5" fmla="*/ 0 h 96"/>
                <a:gd name="T6" fmla="*/ 0 60000 65536"/>
                <a:gd name="T7" fmla="*/ 0 60000 65536"/>
                <a:gd name="T8" fmla="*/ 0 60000 65536"/>
                <a:gd name="T9" fmla="*/ 0 w 432"/>
                <a:gd name="T10" fmla="*/ 0 h 96"/>
                <a:gd name="T11" fmla="*/ 432 w 432"/>
                <a:gd name="T12" fmla="*/ 96 h 9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32" h="96">
                  <a:moveTo>
                    <a:pt x="432" y="0"/>
                  </a:moveTo>
                  <a:cubicBezTo>
                    <a:pt x="372" y="48"/>
                    <a:pt x="312" y="96"/>
                    <a:pt x="240" y="96"/>
                  </a:cubicBezTo>
                  <a:cubicBezTo>
                    <a:pt x="168" y="96"/>
                    <a:pt x="84" y="48"/>
                    <a:pt x="0" y="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47" name="Text Box 59"/>
            <p:cNvSpPr txBox="1">
              <a:spLocks noChangeArrowheads="1"/>
            </p:cNvSpPr>
            <p:nvPr/>
          </p:nvSpPr>
          <p:spPr bwMode="auto">
            <a:xfrm>
              <a:off x="2942" y="1872"/>
              <a:ext cx="324" cy="166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  9</a:t>
              </a:r>
            </a:p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17</a:t>
              </a:r>
            </a:p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  1</a:t>
              </a:r>
            </a:p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</a:p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 -1</a:t>
              </a:r>
            </a:p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 -1</a:t>
              </a:r>
            </a:p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 -1</a:t>
              </a:r>
            </a:p>
          </p:txBody>
        </p:sp>
        <p:sp>
          <p:nvSpPr>
            <p:cNvPr id="48148" name="Rectangle 60"/>
            <p:cNvSpPr>
              <a:spLocks noChangeArrowheads="1"/>
            </p:cNvSpPr>
            <p:nvPr/>
          </p:nvSpPr>
          <p:spPr bwMode="auto">
            <a:xfrm>
              <a:off x="2870" y="1920"/>
              <a:ext cx="540" cy="158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8149" name="Oval 61"/>
            <p:cNvSpPr>
              <a:spLocks noChangeArrowheads="1"/>
            </p:cNvSpPr>
            <p:nvPr/>
          </p:nvSpPr>
          <p:spPr bwMode="auto">
            <a:xfrm>
              <a:off x="2114" y="1824"/>
              <a:ext cx="1966" cy="1824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8150" name="Text Box 62"/>
            <p:cNvSpPr txBox="1">
              <a:spLocks noChangeArrowheads="1"/>
            </p:cNvSpPr>
            <p:nvPr/>
          </p:nvSpPr>
          <p:spPr bwMode="auto">
            <a:xfrm>
              <a:off x="2450" y="2112"/>
              <a:ext cx="30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2400">
                  <a:solidFill>
                    <a:srgbClr val="FF0000"/>
                  </a:solidFill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48151" name="Line 63"/>
            <p:cNvSpPr>
              <a:spLocks noChangeShapeType="1"/>
            </p:cNvSpPr>
            <p:nvPr/>
          </p:nvSpPr>
          <p:spPr bwMode="auto">
            <a:xfrm flipV="1">
              <a:off x="1442" y="1920"/>
              <a:ext cx="1246" cy="55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152" name="Line 64"/>
            <p:cNvSpPr>
              <a:spLocks noChangeShapeType="1"/>
            </p:cNvSpPr>
            <p:nvPr/>
          </p:nvSpPr>
          <p:spPr bwMode="auto">
            <a:xfrm>
              <a:off x="1442" y="2814"/>
              <a:ext cx="1102" cy="69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" name="Group 65"/>
          <p:cNvGrpSpPr/>
          <p:nvPr/>
        </p:nvGrpSpPr>
        <p:grpSpPr bwMode="auto">
          <a:xfrm>
            <a:off x="4495800" y="1905000"/>
            <a:ext cx="4267200" cy="1019175"/>
            <a:chOff x="2832" y="1296"/>
            <a:chExt cx="2688" cy="642"/>
          </a:xfrm>
        </p:grpSpPr>
        <p:sp>
          <p:nvSpPr>
            <p:cNvPr id="48136" name="Text Box 66"/>
            <p:cNvSpPr txBox="1">
              <a:spLocks noChangeArrowheads="1"/>
            </p:cNvSpPr>
            <p:nvPr/>
          </p:nvSpPr>
          <p:spPr bwMode="auto">
            <a:xfrm>
              <a:off x="4032" y="1344"/>
              <a:ext cx="1488" cy="306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2400">
                  <a:latin typeface="Times New Roman" panose="02020603050405020304" pitchFamily="18" charset="0"/>
                </a:rPr>
                <a:t>文件名   索引块</a:t>
              </a:r>
            </a:p>
          </p:txBody>
        </p:sp>
        <p:sp>
          <p:nvSpPr>
            <p:cNvPr id="48137" name="Rectangle 67"/>
            <p:cNvSpPr>
              <a:spLocks noChangeArrowheads="1"/>
            </p:cNvSpPr>
            <p:nvPr/>
          </p:nvSpPr>
          <p:spPr bwMode="auto">
            <a:xfrm>
              <a:off x="4032" y="1650"/>
              <a:ext cx="1488" cy="288"/>
            </a:xfrm>
            <a:prstGeom prst="rect">
              <a:avLst/>
            </a:prstGeom>
            <a:noFill/>
            <a:ln w="28575">
              <a:solidFill>
                <a:schemeClr val="tx2"/>
              </a:solidFill>
              <a:miter lim="800000"/>
            </a:ln>
          </p:spPr>
          <p:txBody>
            <a:bodyPr wrap="none" anchor="ctr"/>
            <a:lstStyle/>
            <a:p>
              <a:pPr eaLnBrk="1" hangingPunct="1"/>
              <a:endParaRPr lang="zh-CN" altLang="en-US"/>
            </a:p>
          </p:txBody>
        </p:sp>
        <p:sp>
          <p:nvSpPr>
            <p:cNvPr id="48138" name="Text Box 68"/>
            <p:cNvSpPr txBox="1">
              <a:spLocks noChangeArrowheads="1"/>
            </p:cNvSpPr>
            <p:nvPr/>
          </p:nvSpPr>
          <p:spPr bwMode="auto">
            <a:xfrm>
              <a:off x="4195" y="1632"/>
              <a:ext cx="111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sz="2400">
                  <a:latin typeface="Times New Roman" panose="02020603050405020304" pitchFamily="18" charset="0"/>
                </a:rPr>
                <a:t>test.c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        19</a:t>
              </a:r>
            </a:p>
          </p:txBody>
        </p:sp>
        <p:sp>
          <p:nvSpPr>
            <p:cNvPr id="48139" name="Text Box 69"/>
            <p:cNvSpPr txBox="1">
              <a:spLocks noChangeArrowheads="1"/>
            </p:cNvSpPr>
            <p:nvPr/>
          </p:nvSpPr>
          <p:spPr bwMode="auto">
            <a:xfrm>
              <a:off x="2832" y="1296"/>
              <a:ext cx="1801" cy="51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sz="2400"/>
                <a:t>test.c</a:t>
              </a:r>
              <a:r>
                <a:rPr kumimoji="1" lang="zh-CN" altLang="en-US" sz="2400"/>
                <a:t>的</a:t>
              </a:r>
              <a:r>
                <a:rPr kumimoji="1" lang="en-US" altLang="zh-CN" sz="2400"/>
                <a:t>File Header</a:t>
              </a:r>
            </a:p>
          </p:txBody>
        </p:sp>
      </p:grpSp>
      <p:sp>
        <p:nvSpPr>
          <p:cNvPr id="531526" name="AutoShape 70"/>
          <p:cNvSpPr>
            <a:spLocks noChangeArrowheads="1"/>
          </p:cNvSpPr>
          <p:nvPr/>
        </p:nvSpPr>
        <p:spPr bwMode="auto">
          <a:xfrm rot="10800000">
            <a:off x="6553200" y="4419600"/>
            <a:ext cx="2362200" cy="914400"/>
          </a:xfrm>
          <a:prstGeom prst="wedgeRoundRectCallout">
            <a:avLst>
              <a:gd name="adj1" fmla="val 46032"/>
              <a:gd name="adj2" fmla="val -8715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rot="10800000"/>
          <a:lstStyle/>
          <a:p>
            <a:pPr algn="ctr" eaLnBrk="1" hangingPunct="1"/>
            <a:r>
              <a:rPr lang="zh-CN" altLang="en-US" sz="2400"/>
              <a:t>在实际操作系统中较常用</a:t>
            </a:r>
            <a:r>
              <a:rPr lang="en-US" altLang="zh-CN" sz="2400"/>
              <a:t>!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0247" y="5711993"/>
            <a:ext cx="3835178" cy="70788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CC"/>
                </a:solidFill>
              </a:rPr>
              <a:t>空间：索引需要占用单独的存储块；速度介于顺序和链式之间。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/>
              <p14:cNvContentPartPr/>
              <p14:nvPr/>
            </p14:nvContentPartPr>
            <p14:xfrm>
              <a:off x="4260850" y="1003300"/>
              <a:ext cx="1054100" cy="635000"/>
            </p14:xfrm>
          </p:contentPart>
        </mc:Choice>
        <mc:Fallback xmlns="">
          <p:pic>
            <p:nvPicPr>
              <p:cNvPr id="5" name="墨迹 4"/>
            </p:nvPicPr>
            <p:blipFill>
              <a:blip r:embed="rId5"/>
            </p:blipFill>
            <p:spPr>
              <a:xfrm>
                <a:off x="4260850" y="1003300"/>
                <a:ext cx="1054100" cy="6350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/>
              <p14:cNvContentPartPr/>
              <p14:nvPr/>
            </p14:nvContentPartPr>
            <p14:xfrm>
              <a:off x="4845050" y="3168650"/>
              <a:ext cx="254000" cy="6350"/>
            </p14:xfrm>
          </p:contentPart>
        </mc:Choice>
        <mc:Fallback xmlns="">
          <p:pic>
            <p:nvPicPr>
              <p:cNvPr id="7" name="墨迹 6"/>
            </p:nvPicPr>
            <p:blipFill>
              <a:blip r:embed="rId7"/>
            </p:blipFill>
            <p:spPr>
              <a:xfrm>
                <a:off x="4845050" y="3168650"/>
                <a:ext cx="2540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/>
              <p14:cNvContentPartPr/>
              <p14:nvPr/>
            </p14:nvContentPartPr>
            <p14:xfrm>
              <a:off x="4813300" y="3448050"/>
              <a:ext cx="196850" cy="38100"/>
            </p14:xfrm>
          </p:contentPart>
        </mc:Choice>
        <mc:Fallback xmlns="">
          <p:pic>
            <p:nvPicPr>
              <p:cNvPr id="8" name="墨迹 7"/>
            </p:nvPicPr>
            <p:blipFill>
              <a:blip r:embed="rId9"/>
            </p:blipFill>
            <p:spPr>
              <a:xfrm>
                <a:off x="4813300" y="3448050"/>
                <a:ext cx="196850" cy="38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/>
              <p14:cNvContentPartPr/>
              <p14:nvPr/>
            </p14:nvContentPartPr>
            <p14:xfrm>
              <a:off x="4889500" y="3835400"/>
              <a:ext cx="177800" cy="19050"/>
            </p14:xfrm>
          </p:contentPart>
        </mc:Choice>
        <mc:Fallback xmlns="">
          <p:pic>
            <p:nvPicPr>
              <p:cNvPr id="9" name="墨迹 8"/>
            </p:nvPicPr>
            <p:blipFill>
              <a:blip r:embed="rId11"/>
            </p:blipFill>
            <p:spPr>
              <a:xfrm>
                <a:off x="4889500" y="3835400"/>
                <a:ext cx="177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墨迹 9"/>
              <p14:cNvContentPartPr/>
              <p14:nvPr/>
            </p14:nvContentPartPr>
            <p14:xfrm>
              <a:off x="4768850" y="4210050"/>
              <a:ext cx="311150" cy="76200"/>
            </p14:xfrm>
          </p:contentPart>
        </mc:Choice>
        <mc:Fallback xmlns="">
          <p:pic>
            <p:nvPicPr>
              <p:cNvPr id="10" name="墨迹 9"/>
            </p:nvPicPr>
            <p:blipFill>
              <a:blip r:embed="rId13"/>
            </p:blipFill>
            <p:spPr>
              <a:xfrm>
                <a:off x="4768850" y="4210050"/>
                <a:ext cx="31115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墨迹 10"/>
              <p14:cNvContentPartPr/>
              <p14:nvPr/>
            </p14:nvContentPartPr>
            <p14:xfrm>
              <a:off x="1308100" y="2851150"/>
              <a:ext cx="438150" cy="368300"/>
            </p14:xfrm>
          </p:contentPart>
        </mc:Choice>
        <mc:Fallback xmlns="">
          <p:pic>
            <p:nvPicPr>
              <p:cNvPr id="11" name="墨迹 10"/>
            </p:nvPicPr>
            <p:blipFill>
              <a:blip r:embed="rId15"/>
            </p:blipFill>
            <p:spPr>
              <a:xfrm>
                <a:off x="1308100" y="2851150"/>
                <a:ext cx="438150" cy="3683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墨迹 11"/>
              <p14:cNvContentPartPr/>
              <p14:nvPr/>
            </p14:nvContentPartPr>
            <p14:xfrm>
              <a:off x="1314450" y="3790950"/>
              <a:ext cx="317500" cy="349250"/>
            </p14:xfrm>
          </p:contentPart>
        </mc:Choice>
        <mc:Fallback xmlns="">
          <p:pic>
            <p:nvPicPr>
              <p:cNvPr id="12" name="墨迹 11"/>
            </p:nvPicPr>
            <p:blipFill>
              <a:blip r:embed="rId17"/>
            </p:blipFill>
            <p:spPr>
              <a:xfrm>
                <a:off x="1314450" y="3790950"/>
                <a:ext cx="317500" cy="349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墨迹 12"/>
              <p14:cNvContentPartPr/>
              <p14:nvPr/>
            </p14:nvContentPartPr>
            <p14:xfrm>
              <a:off x="4895850" y="3797300"/>
              <a:ext cx="152400" cy="44450"/>
            </p14:xfrm>
          </p:contentPart>
        </mc:Choice>
        <mc:Fallback xmlns="">
          <p:pic>
            <p:nvPicPr>
              <p:cNvPr id="13" name="墨迹 12"/>
            </p:nvPicPr>
            <p:blipFill>
              <a:blip r:embed="rId19"/>
            </p:blipFill>
            <p:spPr>
              <a:xfrm>
                <a:off x="4895850" y="3797300"/>
                <a:ext cx="152400" cy="444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墨迹 13"/>
              <p14:cNvContentPartPr/>
              <p14:nvPr/>
            </p14:nvContentPartPr>
            <p14:xfrm>
              <a:off x="4756150" y="4121150"/>
              <a:ext cx="342900" cy="69850"/>
            </p14:xfrm>
          </p:contentPart>
        </mc:Choice>
        <mc:Fallback xmlns="">
          <p:pic>
            <p:nvPicPr>
              <p:cNvPr id="14" name="墨迹 13"/>
            </p:nvPicPr>
            <p:blipFill>
              <a:blip r:embed="rId21"/>
            </p:blipFill>
            <p:spPr>
              <a:xfrm>
                <a:off x="4756150" y="4121150"/>
                <a:ext cx="342900" cy="698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墨迹 14"/>
              <p14:cNvContentPartPr/>
              <p14:nvPr/>
            </p14:nvContentPartPr>
            <p14:xfrm>
              <a:off x="2184400" y="3810000"/>
              <a:ext cx="431800" cy="393700"/>
            </p14:xfrm>
          </p:contentPart>
        </mc:Choice>
        <mc:Fallback xmlns="">
          <p:pic>
            <p:nvPicPr>
              <p:cNvPr id="15" name="墨迹 14"/>
            </p:nvPicPr>
            <p:blipFill>
              <a:blip r:embed="rId23"/>
            </p:blipFill>
            <p:spPr>
              <a:xfrm>
                <a:off x="2184400" y="3810000"/>
                <a:ext cx="431800" cy="393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墨迹 15"/>
              <p14:cNvContentPartPr/>
              <p14:nvPr/>
            </p14:nvContentPartPr>
            <p14:xfrm>
              <a:off x="5143500" y="2965450"/>
              <a:ext cx="12700" cy="360"/>
            </p14:xfrm>
          </p:contentPart>
        </mc:Choice>
        <mc:Fallback xmlns="">
          <p:pic>
            <p:nvPicPr>
              <p:cNvPr id="16" name="墨迹 15"/>
            </p:nvPicPr>
            <p:blipFill>
              <a:blip r:embed="rId25"/>
            </p:blipFill>
            <p:spPr>
              <a:xfrm>
                <a:off x="5143500" y="2965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墨迹 16"/>
              <p14:cNvContentPartPr/>
              <p14:nvPr/>
            </p14:nvContentPartPr>
            <p14:xfrm>
              <a:off x="5226050" y="3270250"/>
              <a:ext cx="12700" cy="360"/>
            </p14:xfrm>
          </p:contentPart>
        </mc:Choice>
        <mc:Fallback xmlns="">
          <p:pic>
            <p:nvPicPr>
              <p:cNvPr id="17" name="墨迹 16"/>
            </p:nvPicPr>
            <p:blipFill>
              <a:blip r:embed="rId25"/>
            </p:blipFill>
            <p:spPr>
              <a:xfrm>
                <a:off x="5226050" y="32702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8" name="墨迹 17"/>
              <p14:cNvContentPartPr/>
              <p14:nvPr/>
            </p14:nvContentPartPr>
            <p14:xfrm>
              <a:off x="5207000" y="3600450"/>
              <a:ext cx="12700" cy="360"/>
            </p14:xfrm>
          </p:contentPart>
        </mc:Choice>
        <mc:Fallback xmlns="">
          <p:pic>
            <p:nvPicPr>
              <p:cNvPr id="18" name="墨迹 17"/>
            </p:nvPicPr>
            <p:blipFill>
              <a:blip r:embed="rId25"/>
            </p:blipFill>
            <p:spPr>
              <a:xfrm>
                <a:off x="5207000" y="36004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" name="墨迹 18"/>
              <p14:cNvContentPartPr/>
              <p14:nvPr/>
            </p14:nvContentPartPr>
            <p14:xfrm>
              <a:off x="5194300" y="4070350"/>
              <a:ext cx="12700" cy="360"/>
            </p14:xfrm>
          </p:contentPart>
        </mc:Choice>
        <mc:Fallback xmlns="">
          <p:pic>
            <p:nvPicPr>
              <p:cNvPr id="19" name="墨迹 18"/>
            </p:nvPicPr>
            <p:blipFill>
              <a:blip r:embed="rId25"/>
            </p:blipFill>
            <p:spPr>
              <a:xfrm>
                <a:off x="5194300" y="4070350"/>
                <a:ext cx="12700" cy="36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墨迹 19"/>
              <p14:cNvContentPartPr/>
              <p14:nvPr/>
            </p14:nvContentPartPr>
            <p14:xfrm>
              <a:off x="5397500" y="1536700"/>
              <a:ext cx="1073150" cy="1098550"/>
            </p14:xfrm>
          </p:contentPart>
        </mc:Choice>
        <mc:Fallback xmlns="">
          <p:pic>
            <p:nvPicPr>
              <p:cNvPr id="20" name="墨迹 19"/>
            </p:nvPicPr>
            <p:blipFill>
              <a:blip r:embed="rId30"/>
            </p:blipFill>
            <p:spPr>
              <a:xfrm>
                <a:off x="5397500" y="1536700"/>
                <a:ext cx="1073150" cy="10985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1" name="墨迹 20"/>
              <p14:cNvContentPartPr/>
              <p14:nvPr/>
            </p14:nvContentPartPr>
            <p14:xfrm>
              <a:off x="5314950" y="2552700"/>
              <a:ext cx="387350" cy="158750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2"/>
            </p:blipFill>
            <p:spPr>
              <a:xfrm>
                <a:off x="5314950" y="2552700"/>
                <a:ext cx="387350" cy="158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墨迹 21"/>
              <p14:cNvContentPartPr/>
              <p14:nvPr/>
            </p14:nvContentPartPr>
            <p14:xfrm>
              <a:off x="5194300" y="2965450"/>
              <a:ext cx="101600" cy="76200"/>
            </p14:xfrm>
          </p:contentPart>
        </mc:Choice>
        <mc:Fallback xmlns="">
          <p:pic>
            <p:nvPicPr>
              <p:cNvPr id="22" name="墨迹 21"/>
            </p:nvPicPr>
            <p:blipFill>
              <a:blip r:embed="rId34"/>
            </p:blipFill>
            <p:spPr>
              <a:xfrm>
                <a:off x="5194300" y="2965450"/>
                <a:ext cx="101600" cy="762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3" name="墨迹 22"/>
              <p14:cNvContentPartPr/>
              <p14:nvPr/>
            </p14:nvContentPartPr>
            <p14:xfrm>
              <a:off x="5200650" y="3302000"/>
              <a:ext cx="107950" cy="95250"/>
            </p14:xfrm>
          </p:contentPart>
        </mc:Choice>
        <mc:Fallback xmlns="">
          <p:pic>
            <p:nvPicPr>
              <p:cNvPr id="23" name="墨迹 22"/>
            </p:nvPicPr>
            <p:blipFill>
              <a:blip r:embed="rId36"/>
            </p:blipFill>
            <p:spPr>
              <a:xfrm>
                <a:off x="5200650" y="3302000"/>
                <a:ext cx="107950" cy="952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4" name="墨迹 23"/>
              <p14:cNvContentPartPr/>
              <p14:nvPr/>
            </p14:nvContentPartPr>
            <p14:xfrm>
              <a:off x="5187950" y="3644900"/>
              <a:ext cx="165100" cy="120650"/>
            </p14:xfrm>
          </p:contentPart>
        </mc:Choice>
        <mc:Fallback xmlns="">
          <p:pic>
            <p:nvPicPr>
              <p:cNvPr id="24" name="墨迹 23"/>
            </p:nvPicPr>
            <p:blipFill>
              <a:blip r:embed="rId38"/>
            </p:blipFill>
            <p:spPr>
              <a:xfrm>
                <a:off x="5187950" y="3644900"/>
                <a:ext cx="16510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5" name="墨迹 24"/>
              <p14:cNvContentPartPr/>
              <p14:nvPr/>
            </p14:nvContentPartPr>
            <p14:xfrm>
              <a:off x="5194300" y="3924300"/>
              <a:ext cx="393700" cy="165100"/>
            </p14:xfrm>
          </p:contentPart>
        </mc:Choice>
        <mc:Fallback xmlns="">
          <p:pic>
            <p:nvPicPr>
              <p:cNvPr id="25" name="墨迹 24"/>
            </p:nvPicPr>
            <p:blipFill>
              <a:blip r:embed="rId40"/>
            </p:blipFill>
            <p:spPr>
              <a:xfrm>
                <a:off x="5194300" y="3924300"/>
                <a:ext cx="39370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6" name="墨迹 25"/>
              <p14:cNvContentPartPr/>
              <p14:nvPr/>
            </p14:nvContentPartPr>
            <p14:xfrm>
              <a:off x="6356350" y="1905000"/>
              <a:ext cx="2393950" cy="558800"/>
            </p14:xfrm>
          </p:contentPart>
        </mc:Choice>
        <mc:Fallback xmlns="">
          <p:pic>
            <p:nvPicPr>
              <p:cNvPr id="26" name="墨迹 25"/>
            </p:nvPicPr>
            <p:blipFill>
              <a:blip r:embed="rId42"/>
            </p:blipFill>
            <p:spPr>
              <a:xfrm>
                <a:off x="6356350" y="1905000"/>
                <a:ext cx="2393950" cy="558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27" name="墨迹 26"/>
              <p14:cNvContentPartPr/>
              <p14:nvPr/>
            </p14:nvContentPartPr>
            <p14:xfrm>
              <a:off x="7943850" y="2794000"/>
              <a:ext cx="431800" cy="19050"/>
            </p14:xfrm>
          </p:contentPart>
        </mc:Choice>
        <mc:Fallback xmlns="">
          <p:pic>
            <p:nvPicPr>
              <p:cNvPr id="27" name="墨迹 26"/>
            </p:nvPicPr>
            <p:blipFill>
              <a:blip r:embed="rId44"/>
            </p:blipFill>
            <p:spPr>
              <a:xfrm>
                <a:off x="7943850" y="2794000"/>
                <a:ext cx="431800" cy="19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8" name="墨迹 27"/>
              <p14:cNvContentPartPr/>
              <p14:nvPr/>
            </p14:nvContentPartPr>
            <p14:xfrm>
              <a:off x="4953000" y="4038600"/>
              <a:ext cx="196850" cy="177800"/>
            </p14:xfrm>
          </p:contentPart>
        </mc:Choice>
        <mc:Fallback xmlns="">
          <p:pic>
            <p:nvPicPr>
              <p:cNvPr id="28" name="墨迹 27"/>
            </p:nvPicPr>
            <p:blipFill>
              <a:blip r:embed="rId46"/>
            </p:blipFill>
            <p:spPr>
              <a:xfrm>
                <a:off x="4953000" y="4038600"/>
                <a:ext cx="196850" cy="1778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9" name="墨迹 28"/>
              <p14:cNvContentPartPr/>
              <p14:nvPr/>
            </p14:nvContentPartPr>
            <p14:xfrm>
              <a:off x="5010150" y="4051300"/>
              <a:ext cx="139700" cy="146050"/>
            </p14:xfrm>
          </p:contentPart>
        </mc:Choice>
        <mc:Fallback xmlns="">
          <p:pic>
            <p:nvPicPr>
              <p:cNvPr id="29" name="墨迹 28"/>
            </p:nvPicPr>
            <p:blipFill>
              <a:blip r:embed="rId48"/>
            </p:blipFill>
            <p:spPr>
              <a:xfrm>
                <a:off x="5010150" y="4051300"/>
                <a:ext cx="139700" cy="1460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0" name="墨迹 29"/>
              <p14:cNvContentPartPr/>
              <p14:nvPr/>
            </p14:nvContentPartPr>
            <p14:xfrm>
              <a:off x="5156200" y="3721100"/>
              <a:ext cx="82550" cy="120650"/>
            </p14:xfrm>
          </p:contentPart>
        </mc:Choice>
        <mc:Fallback xmlns="">
          <p:pic>
            <p:nvPicPr>
              <p:cNvPr id="30" name="墨迹 29"/>
            </p:nvPicPr>
            <p:blipFill>
              <a:blip r:embed="rId50"/>
            </p:blipFill>
            <p:spPr>
              <a:xfrm>
                <a:off x="5156200" y="3721100"/>
                <a:ext cx="82550" cy="1206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1" name="墨迹 30"/>
              <p14:cNvContentPartPr/>
              <p14:nvPr/>
            </p14:nvContentPartPr>
            <p14:xfrm>
              <a:off x="5067300" y="3676650"/>
              <a:ext cx="158750" cy="190500"/>
            </p14:xfrm>
          </p:contentPart>
        </mc:Choice>
        <mc:Fallback xmlns="">
          <p:pic>
            <p:nvPicPr>
              <p:cNvPr id="31" name="墨迹 30"/>
            </p:nvPicPr>
            <p:blipFill>
              <a:blip r:embed="rId52"/>
            </p:blipFill>
            <p:spPr>
              <a:xfrm>
                <a:off x="5067300" y="3676650"/>
                <a:ext cx="158750" cy="1905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32" name="墨迹 31"/>
              <p14:cNvContentPartPr/>
              <p14:nvPr/>
            </p14:nvContentPartPr>
            <p14:xfrm>
              <a:off x="4832350" y="4292600"/>
              <a:ext cx="355600" cy="285750"/>
            </p14:xfrm>
          </p:contentPart>
        </mc:Choice>
        <mc:Fallback xmlns="">
          <p:pic>
            <p:nvPicPr>
              <p:cNvPr id="32" name="墨迹 31"/>
            </p:nvPicPr>
            <p:blipFill>
              <a:blip r:embed="rId54"/>
            </p:blipFill>
            <p:spPr>
              <a:xfrm>
                <a:off x="4832350" y="4292600"/>
                <a:ext cx="355600" cy="2857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33" name="墨迹 32"/>
              <p14:cNvContentPartPr/>
              <p14:nvPr/>
            </p14:nvContentPartPr>
            <p14:xfrm>
              <a:off x="5207000" y="4457700"/>
              <a:ext cx="114300" cy="6350"/>
            </p14:xfrm>
          </p:contentPart>
        </mc:Choice>
        <mc:Fallback xmlns="">
          <p:pic>
            <p:nvPicPr>
              <p:cNvPr id="33" name="墨迹 32"/>
            </p:nvPicPr>
            <p:blipFill>
              <a:blip r:embed="rId56"/>
            </p:blipFill>
            <p:spPr>
              <a:xfrm>
                <a:off x="5207000" y="4457700"/>
                <a:ext cx="114300" cy="635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34" name="墨迹 33"/>
              <p14:cNvContentPartPr/>
              <p14:nvPr/>
            </p14:nvContentPartPr>
            <p14:xfrm>
              <a:off x="5410200" y="4406900"/>
              <a:ext cx="146050" cy="165100"/>
            </p14:xfrm>
          </p:contentPart>
        </mc:Choice>
        <mc:Fallback xmlns="">
          <p:pic>
            <p:nvPicPr>
              <p:cNvPr id="34" name="墨迹 33"/>
            </p:nvPicPr>
            <p:blipFill>
              <a:blip r:embed="rId58"/>
            </p:blipFill>
            <p:spPr>
              <a:xfrm>
                <a:off x="5410200" y="4406900"/>
                <a:ext cx="14605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5" name="墨迹 34"/>
              <p14:cNvContentPartPr/>
              <p14:nvPr/>
            </p14:nvContentPartPr>
            <p14:xfrm>
              <a:off x="5664200" y="4406900"/>
              <a:ext cx="360" cy="165100"/>
            </p14:xfrm>
          </p:contentPart>
        </mc:Choice>
        <mc:Fallback xmlns="">
          <p:pic>
            <p:nvPicPr>
              <p:cNvPr id="35" name="墨迹 34"/>
            </p:nvPicPr>
            <p:blipFill>
              <a:blip r:embed="rId60"/>
            </p:blipFill>
            <p:spPr>
              <a:xfrm>
                <a:off x="5664200" y="4406900"/>
                <a:ext cx="360" cy="1651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36" name="墨迹 35"/>
              <p14:cNvContentPartPr/>
              <p14:nvPr/>
            </p14:nvContentPartPr>
            <p14:xfrm>
              <a:off x="5200650" y="4737100"/>
              <a:ext cx="127000" cy="139700"/>
            </p14:xfrm>
          </p:contentPart>
        </mc:Choice>
        <mc:Fallback xmlns="">
          <p:pic>
            <p:nvPicPr>
              <p:cNvPr id="36" name="墨迹 35"/>
            </p:nvPicPr>
            <p:blipFill>
              <a:blip r:embed="rId62"/>
            </p:blipFill>
            <p:spPr>
              <a:xfrm>
                <a:off x="5200650" y="4737100"/>
                <a:ext cx="127000" cy="139700"/>
              </a:xfrm>
              <a:prstGeom prst="rect"/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37" name="墨迹 36"/>
              <p14:cNvContentPartPr/>
              <p14:nvPr/>
            </p14:nvContentPartPr>
            <p14:xfrm>
              <a:off x="5391150" y="4705350"/>
              <a:ext cx="292100" cy="254000"/>
            </p14:xfrm>
          </p:contentPart>
        </mc:Choice>
        <mc:Fallback xmlns="">
          <p:pic>
            <p:nvPicPr>
              <p:cNvPr id="37" name="墨迹 36"/>
            </p:nvPicPr>
            <p:blipFill>
              <a:blip r:embed="rId64"/>
            </p:blipFill>
            <p:spPr>
              <a:xfrm>
                <a:off x="5391150" y="4705350"/>
                <a:ext cx="292100" cy="254000"/>
              </a:xfrm>
              <a:prstGeom prst="rect"/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3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1526" grpId="0" bldLvl="0" animBg="1"/>
      <p:bldP spid="2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57861"/>
            <a:ext cx="8382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pic>
        <p:nvPicPr>
          <p:cNvPr id="39939" name="Picture 25" descr="MINIX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7772400" cy="46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Rectangle 28"/>
          <p:cNvSpPr>
            <a:spLocks noChangeArrowheads="1"/>
          </p:cNvSpPr>
          <p:nvPr/>
        </p:nvSpPr>
        <p:spPr bwMode="auto">
          <a:xfrm>
            <a:off x="1752600" y="6050876"/>
            <a:ext cx="51054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dirty="0" err="1">
                <a:latin typeface="宋体" panose="02010600030101010101" pitchFamily="2" charset="-122"/>
              </a:rPr>
              <a:t>i</a:t>
            </a:r>
            <a:r>
              <a:rPr lang="zh-CN" altLang="en-US" sz="2000" dirty="0">
                <a:latin typeface="宋体" panose="02010600030101010101" pitchFamily="2" charset="-122"/>
              </a:rPr>
              <a:t>节点数据结构中逻辑块数组</a:t>
            </a:r>
            <a:r>
              <a:rPr lang="en-US" altLang="zh-CN" sz="2000" dirty="0" err="1">
                <a:latin typeface="宋体" panose="02010600030101010101" pitchFamily="2" charset="-122"/>
              </a:rPr>
              <a:t>i_zone</a:t>
            </a:r>
            <a:r>
              <a:rPr lang="zh-CN" altLang="en-US" sz="2000" dirty="0">
                <a:latin typeface="宋体" panose="02010600030101010101" pitchFamily="2" charset="-122"/>
              </a:rPr>
              <a:t>的功能</a:t>
            </a:r>
          </a:p>
        </p:txBody>
      </p:sp>
      <p:sp>
        <p:nvSpPr>
          <p:cNvPr id="6" name="矩形 5"/>
          <p:cNvSpPr/>
          <p:nvPr/>
        </p:nvSpPr>
        <p:spPr>
          <a:xfrm>
            <a:off x="5186218" y="0"/>
            <a:ext cx="3957782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35677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2800" dirty="0" err="1"/>
              <a:t>MINIX</a:t>
            </a:r>
            <a:r>
              <a:rPr lang="zh-CN" altLang="en-US" sz="2800" dirty="0"/>
              <a:t>文件系统</a:t>
            </a:r>
            <a:r>
              <a:rPr lang="en-US" altLang="zh-CN" sz="2800" dirty="0" err="1"/>
              <a:t>V1.0</a:t>
            </a:r>
            <a:r>
              <a:rPr lang="zh-CN" altLang="en-US" sz="2800" dirty="0"/>
              <a:t>的实现</a:t>
            </a:r>
          </a:p>
        </p:txBody>
      </p:sp>
      <p:pic>
        <p:nvPicPr>
          <p:cNvPr id="40963" name="Picture 4" descr="MINIX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"/>
          <a:stretch>
            <a:fillRect/>
          </a:stretch>
        </p:blipFill>
        <p:spPr bwMode="auto">
          <a:xfrm>
            <a:off x="88900" y="2221656"/>
            <a:ext cx="8585200" cy="3961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-18143" y="5730351"/>
            <a:ext cx="24384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宋体" panose="02010600030101010101" pitchFamily="2" charset="-122"/>
              </a:rPr>
              <a:t>根据文件名访问文件内容的过程示意图</a:t>
            </a:r>
          </a:p>
        </p:txBody>
      </p:sp>
      <p:sp>
        <p:nvSpPr>
          <p:cNvPr id="2" name="矩形 1"/>
          <p:cNvSpPr/>
          <p:nvPr/>
        </p:nvSpPr>
        <p:spPr>
          <a:xfrm>
            <a:off x="70757" y="1284517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 err="1">
                <a:solidFill>
                  <a:srgbClr val="0000CC"/>
                </a:solidFill>
                <a:latin typeface="宋体" panose="02010600030101010101" pitchFamily="2" charset="-122"/>
              </a:rPr>
              <a:t>usr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bin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文件名</a:t>
            </a:r>
            <a:r>
              <a:rPr lang="en-US" altLang="zh-CN" sz="20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3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04800" y="2590800"/>
            <a:ext cx="1066800" cy="304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723900" y="1295039"/>
            <a:ext cx="800100" cy="46090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箭头连接符 4"/>
          <p:cNvCxnSpPr>
            <a:stCxn id="9" idx="2"/>
          </p:cNvCxnSpPr>
          <p:nvPr/>
        </p:nvCxnSpPr>
        <p:spPr bwMode="auto">
          <a:xfrm flipH="1">
            <a:off x="885372" y="1755941"/>
            <a:ext cx="238578" cy="770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2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3733800" y="832201"/>
            <a:ext cx="4776860" cy="136629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0" y="1066800"/>
            <a:ext cx="76200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如何访问文件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 err="1">
                <a:solidFill>
                  <a:srgbClr val="0000CC"/>
                </a:solidFill>
                <a:latin typeface="宋体" panose="02010600030101010101" pitchFamily="2" charset="-122"/>
              </a:rPr>
              <a:t>usr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bin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rgbClr val="CC0000"/>
                </a:solidFill>
                <a:latin typeface="宋体" panose="02010600030101010101" pitchFamily="2" charset="-122"/>
              </a:rPr>
              <a:t>文件名</a:t>
            </a:r>
            <a:r>
              <a:rPr lang="en-US" altLang="zh-CN" sz="2000" dirty="0">
                <a:solidFill>
                  <a:srgbClr val="CC0000"/>
                </a:solidFill>
                <a:latin typeface="宋体" panose="02010600030101010101" pitchFamily="2" charset="-122"/>
              </a:rPr>
              <a:t>3</a:t>
            </a:r>
            <a:endParaRPr lang="zh-CN" altLang="en-US" sz="2400" dirty="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228600" y="1681018"/>
            <a:ext cx="8001000" cy="48006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35433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根目录文件的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节点位置是固定的，即第</a:t>
            </a:r>
            <a:r>
              <a:rPr lang="en-US" altLang="zh-CN" sz="2000" dirty="0"/>
              <a:t>1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2000" dirty="0"/>
              <a:t>1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节点的数据块内容为根目录下的目录项列表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通过该目录项列表匹配目录名“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若找到，则可得到文件“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”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</a:t>
            </a:r>
            <a:r>
              <a:rPr lang="en-US" altLang="zh-CN" sz="2000" dirty="0" err="1"/>
              <a:t>i1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 err="1"/>
              <a:t>i1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节点的数据块，可以取得目录文件“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”</a:t>
            </a:r>
            <a:r>
              <a:rPr lang="zh-CN" altLang="en-US" sz="2000" dirty="0"/>
              <a:t>的内容，即子目录</a:t>
            </a:r>
            <a:r>
              <a:rPr lang="en-US" altLang="zh-CN" sz="2000" dirty="0" err="1"/>
              <a:t>usr</a:t>
            </a:r>
            <a:r>
              <a:rPr lang="zh-CN" altLang="en-US" sz="2000" dirty="0"/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通过该目录项列表匹配目录名“</a:t>
            </a:r>
            <a:r>
              <a:rPr lang="en-US" altLang="zh-CN" sz="2000" dirty="0"/>
              <a:t>bin”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若找到，则可得到文件“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/bin”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</a:t>
            </a:r>
            <a:r>
              <a:rPr lang="en-US" altLang="zh-CN" sz="2000" dirty="0" err="1"/>
              <a:t>i2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 err="1"/>
              <a:t>i2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节点的数据块，可以取得目录文件“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/bin”</a:t>
            </a:r>
            <a:r>
              <a:rPr lang="zh-CN" altLang="en-US" sz="2000" dirty="0"/>
              <a:t>的内容，即子目录</a:t>
            </a:r>
            <a:r>
              <a:rPr lang="en-US" altLang="zh-CN" sz="2000" dirty="0"/>
              <a:t>bin</a:t>
            </a:r>
            <a:r>
              <a:rPr lang="zh-CN" altLang="en-US" sz="2000" dirty="0"/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通过该目录项列表匹配文件名“文件名</a:t>
            </a:r>
            <a:r>
              <a:rPr lang="en-US" altLang="zh-CN" sz="2000" dirty="0"/>
              <a:t>3”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若找到，则可得到文件“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/bin/</a:t>
            </a:r>
            <a:r>
              <a:rPr lang="zh-CN" altLang="en-US" sz="2000" dirty="0"/>
              <a:t>文件名</a:t>
            </a:r>
            <a:r>
              <a:rPr lang="en-US" altLang="zh-CN" sz="2000" dirty="0"/>
              <a:t>3”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</a:t>
            </a:r>
            <a:r>
              <a:rPr lang="en-US" altLang="zh-CN" sz="2000" dirty="0" err="1"/>
              <a:t>i3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 err="1"/>
              <a:t>i3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节点的数据块，可以取得文件“文件名</a:t>
            </a:r>
            <a:r>
              <a:rPr lang="en-US" altLang="zh-CN" sz="2000" dirty="0"/>
              <a:t>3”</a:t>
            </a:r>
            <a:r>
              <a:rPr lang="zh-CN" altLang="en-US" sz="2000" dirty="0"/>
              <a:t>的内容</a:t>
            </a:r>
          </a:p>
        </p:txBody>
      </p:sp>
      <p:pic>
        <p:nvPicPr>
          <p:cNvPr id="12" name="Picture 3" descr="MINIX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5105399" y="461645"/>
            <a:ext cx="4013835" cy="114817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3" name="Picture 4" descr="MINIX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2"/>
          <a:stretch>
            <a:fillRect/>
          </a:stretch>
        </p:blipFill>
        <p:spPr bwMode="auto">
          <a:xfrm>
            <a:off x="51435" y="1600021"/>
            <a:ext cx="9067800" cy="418367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0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 sz="3200" dirty="0"/>
              <a:t>MINIX</a:t>
            </a:r>
            <a:r>
              <a:rPr lang="zh-CN" altLang="en-US" sz="3200" dirty="0"/>
              <a:t>文件系统</a:t>
            </a:r>
            <a:r>
              <a:rPr lang="en-US" altLang="zh-CN" sz="3200" dirty="0"/>
              <a:t>V1.0</a:t>
            </a:r>
            <a:r>
              <a:rPr lang="zh-CN" altLang="en-US" sz="3200" dirty="0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0" y="1066800"/>
            <a:ext cx="76200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如何访问文件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 err="1">
                <a:solidFill>
                  <a:srgbClr val="0000CC"/>
                </a:solidFill>
                <a:latin typeface="宋体" panose="02010600030101010101" pitchFamily="2" charset="-122"/>
              </a:rPr>
              <a:t>usr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bin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zh-CN" altLang="en-US" sz="2000" dirty="0">
                <a:solidFill>
                  <a:srgbClr val="CC0000"/>
                </a:solidFill>
                <a:latin typeface="宋体" panose="02010600030101010101" pitchFamily="2" charset="-122"/>
              </a:rPr>
              <a:t>文件名</a:t>
            </a:r>
            <a:r>
              <a:rPr lang="en-US" altLang="zh-CN" sz="2000" dirty="0">
                <a:solidFill>
                  <a:srgbClr val="CC0000"/>
                </a:solidFill>
                <a:latin typeface="宋体" panose="02010600030101010101" pitchFamily="2" charset="-122"/>
              </a:rPr>
              <a:t>3</a:t>
            </a:r>
            <a:endParaRPr lang="zh-CN" altLang="en-US" sz="2400" dirty="0">
              <a:solidFill>
                <a:srgbClr val="CC0000"/>
              </a:solidFill>
              <a:latin typeface="宋体" panose="02010600030101010101" pitchFamily="2" charset="-122"/>
            </a:endParaRP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228600" y="1681018"/>
            <a:ext cx="8001000" cy="48006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35433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根目录文件的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节点位置是固定的，即第</a:t>
            </a:r>
            <a:r>
              <a:rPr lang="en-US" altLang="zh-CN" sz="2000" dirty="0"/>
              <a:t>1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2000" dirty="0"/>
              <a:t>1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节点的数据块内容为根目录下的目录项列表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通过该目录项列表匹配目录名“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若找到，则可得到文件“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”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</a:t>
            </a:r>
            <a:r>
              <a:rPr lang="en-US" altLang="zh-CN" sz="2000" dirty="0" err="1"/>
              <a:t>i1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 err="1"/>
              <a:t>i1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节点的数据块，可以取得目录文件“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”</a:t>
            </a:r>
            <a:r>
              <a:rPr lang="zh-CN" altLang="en-US" sz="2000" dirty="0"/>
              <a:t>的内容，即子目录</a:t>
            </a:r>
            <a:r>
              <a:rPr lang="en-US" altLang="zh-CN" sz="2000" dirty="0" err="1"/>
              <a:t>usr</a:t>
            </a:r>
            <a:r>
              <a:rPr lang="zh-CN" altLang="en-US" sz="2000" dirty="0"/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通过该目录项列表匹配目录名“</a:t>
            </a:r>
            <a:r>
              <a:rPr lang="en-US" altLang="zh-CN" sz="2000" dirty="0"/>
              <a:t>bin”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若找到，则可得到文件“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/bin”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</a:t>
            </a:r>
            <a:r>
              <a:rPr lang="en-US" altLang="zh-CN" sz="2000" dirty="0" err="1"/>
              <a:t>i2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 err="1"/>
              <a:t>i2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节点的数据块，可以取得目录文件“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/bin”</a:t>
            </a:r>
            <a:r>
              <a:rPr lang="zh-CN" altLang="en-US" sz="2000" dirty="0"/>
              <a:t>的内容，即子目录</a:t>
            </a:r>
            <a:r>
              <a:rPr lang="en-US" altLang="zh-CN" sz="2000" dirty="0"/>
              <a:t>bin</a:t>
            </a:r>
            <a:r>
              <a:rPr lang="zh-CN" altLang="en-US" sz="2000" dirty="0"/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通过该目录项列表匹配文件名“文件名</a:t>
            </a:r>
            <a:r>
              <a:rPr lang="en-US" altLang="zh-CN" sz="2000" dirty="0"/>
              <a:t>3”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若找到，则可得到文件“</a:t>
            </a:r>
            <a:r>
              <a:rPr lang="en-US" altLang="zh-CN" sz="2000" dirty="0"/>
              <a:t>/</a:t>
            </a:r>
            <a:r>
              <a:rPr lang="en-US" altLang="zh-CN" sz="2000" dirty="0" err="1"/>
              <a:t>usr</a:t>
            </a:r>
            <a:r>
              <a:rPr lang="en-US" altLang="zh-CN" sz="2000" dirty="0"/>
              <a:t>/bin/</a:t>
            </a:r>
            <a:r>
              <a:rPr lang="zh-CN" altLang="en-US" sz="2000" dirty="0"/>
              <a:t>文件名</a:t>
            </a:r>
            <a:r>
              <a:rPr lang="en-US" altLang="zh-CN" sz="2000" dirty="0"/>
              <a:t>3”</a:t>
            </a:r>
            <a:r>
              <a:rPr lang="zh-CN" altLang="en-US" sz="2000" dirty="0"/>
              <a:t>的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</a:t>
            </a:r>
            <a:r>
              <a:rPr lang="en-US" altLang="zh-CN" sz="2000" dirty="0" err="1"/>
              <a:t>i3</a:t>
            </a:r>
            <a:endParaRPr lang="en-US" altLang="zh-CN" sz="2000" dirty="0"/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2000" dirty="0"/>
              <a:t>根据</a:t>
            </a:r>
            <a:r>
              <a:rPr lang="en-US" altLang="zh-CN" sz="2000" dirty="0" err="1"/>
              <a:t>i3</a:t>
            </a:r>
            <a:r>
              <a:rPr lang="zh-CN" altLang="en-US" sz="2000" dirty="0"/>
              <a:t>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节点的数据块，可以取得文件“文件名</a:t>
            </a:r>
            <a:r>
              <a:rPr lang="en-US" altLang="zh-CN" sz="2000" dirty="0"/>
              <a:t>3”</a:t>
            </a:r>
            <a:r>
              <a:rPr lang="zh-CN" altLang="en-US" sz="2000" dirty="0"/>
              <a:t>的内容</a:t>
            </a:r>
          </a:p>
        </p:txBody>
      </p:sp>
      <p:pic>
        <p:nvPicPr>
          <p:cNvPr id="12" name="Picture 3" descr="MINIX1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4857115" y="461645"/>
            <a:ext cx="4262120" cy="1219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89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build="p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/>
              <a:t>MINIX</a:t>
            </a:r>
            <a:r>
              <a:rPr lang="zh-CN" altLang="en-US"/>
              <a:t>文件系统</a:t>
            </a:r>
            <a:r>
              <a:rPr lang="en-US" altLang="zh-CN"/>
              <a:t>V1.0</a:t>
            </a:r>
            <a:r>
              <a:rPr lang="zh-CN" altLang="en-US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533400" y="1020790"/>
            <a:ext cx="38862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如何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新增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文件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 err="1">
                <a:solidFill>
                  <a:srgbClr val="0000CC"/>
                </a:solidFill>
                <a:latin typeface="宋体" panose="02010600030101010101" pitchFamily="2" charset="-122"/>
              </a:rPr>
              <a:t>usr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bin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/vi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495300" y="1670105"/>
            <a:ext cx="8001000" cy="4073693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35433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根目录文件的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节点位置是固定的，即第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节点的数据块内容为根目录下的目录项列表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通过该目录项列表匹配目录名“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i1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根据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i1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节点的数据块，可以取得目录文件“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的内容，即子目录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通过该目录项列表匹配目录名“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bin”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/bin”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400" dirty="0" err="1">
                <a:solidFill>
                  <a:schemeClr val="bg1">
                    <a:lumMod val="50000"/>
                  </a:schemeClr>
                </a:solidFill>
              </a:rPr>
              <a:t>i2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rgbClr val="00B050"/>
                </a:solidFill>
              </a:rPr>
              <a:t>根据</a:t>
            </a:r>
            <a:r>
              <a:rPr lang="en-US" altLang="zh-CN" sz="1400" dirty="0" err="1">
                <a:solidFill>
                  <a:srgbClr val="00B050"/>
                </a:solidFill>
              </a:rPr>
              <a:t>i2</a:t>
            </a:r>
            <a:r>
              <a:rPr lang="zh-CN" altLang="en-US" sz="1400" dirty="0">
                <a:solidFill>
                  <a:srgbClr val="00B050"/>
                </a:solidFill>
              </a:rPr>
              <a:t>号</a:t>
            </a:r>
            <a:r>
              <a:rPr lang="en-US" altLang="zh-CN" sz="1400" dirty="0" err="1">
                <a:solidFill>
                  <a:srgbClr val="00B050"/>
                </a:solidFill>
              </a:rPr>
              <a:t>i</a:t>
            </a:r>
            <a:r>
              <a:rPr lang="zh-CN" altLang="en-US" sz="1400" dirty="0">
                <a:solidFill>
                  <a:srgbClr val="00B050"/>
                </a:solidFill>
              </a:rPr>
              <a:t>节点的数据块，可以取得目录文件“</a:t>
            </a:r>
            <a:r>
              <a:rPr lang="en-US" altLang="zh-CN" sz="1400" dirty="0">
                <a:solidFill>
                  <a:srgbClr val="00B050"/>
                </a:solidFill>
              </a:rPr>
              <a:t>/</a:t>
            </a:r>
            <a:r>
              <a:rPr lang="en-US" altLang="zh-CN" sz="1400" dirty="0" err="1">
                <a:solidFill>
                  <a:srgbClr val="00B050"/>
                </a:solidFill>
              </a:rPr>
              <a:t>usr</a:t>
            </a:r>
            <a:r>
              <a:rPr lang="en-US" altLang="zh-CN" sz="1400" dirty="0">
                <a:solidFill>
                  <a:srgbClr val="00B050"/>
                </a:solidFill>
              </a:rPr>
              <a:t>/bin”</a:t>
            </a:r>
            <a:r>
              <a:rPr lang="zh-CN" altLang="en-US" sz="1400" dirty="0">
                <a:solidFill>
                  <a:srgbClr val="00B050"/>
                </a:solidFill>
              </a:rPr>
              <a:t>的内容，即子目录</a:t>
            </a:r>
            <a:r>
              <a:rPr lang="en-US" altLang="zh-CN" sz="1400" dirty="0">
                <a:solidFill>
                  <a:srgbClr val="00B050"/>
                </a:solidFill>
              </a:rPr>
              <a:t>bin</a:t>
            </a:r>
            <a:r>
              <a:rPr lang="zh-CN" altLang="en-US" sz="1400" dirty="0">
                <a:solidFill>
                  <a:srgbClr val="00B050"/>
                </a:solidFill>
              </a:rPr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rgbClr val="00B050"/>
                </a:solidFill>
              </a:rPr>
              <a:t>申请一个</a:t>
            </a:r>
            <a:r>
              <a:rPr lang="en-US" altLang="zh-CN" sz="1400" dirty="0" err="1">
                <a:solidFill>
                  <a:srgbClr val="00B050"/>
                </a:solidFill>
              </a:rPr>
              <a:t>i</a:t>
            </a:r>
            <a:r>
              <a:rPr lang="zh-CN" altLang="en-US" sz="1400" dirty="0">
                <a:solidFill>
                  <a:srgbClr val="00B050"/>
                </a:solidFill>
              </a:rPr>
              <a:t>节点</a:t>
            </a:r>
            <a:r>
              <a:rPr lang="en-US" altLang="zh-CN" sz="1400" dirty="0">
                <a:solidFill>
                  <a:srgbClr val="00B050"/>
                </a:solidFill>
              </a:rPr>
              <a:t>i3 </a:t>
            </a:r>
            <a:r>
              <a:rPr lang="zh-CN" altLang="en-US" sz="1400" dirty="0">
                <a:solidFill>
                  <a:srgbClr val="00B050"/>
                </a:solidFill>
              </a:rPr>
              <a:t>，在</a:t>
            </a:r>
            <a:r>
              <a:rPr lang="en-US" altLang="zh-CN" sz="1400" dirty="0">
                <a:solidFill>
                  <a:srgbClr val="00B050"/>
                </a:solidFill>
              </a:rPr>
              <a:t>i2</a:t>
            </a:r>
            <a:r>
              <a:rPr lang="zh-CN" altLang="en-US" sz="1400" dirty="0">
                <a:solidFill>
                  <a:srgbClr val="00B050"/>
                </a:solidFill>
              </a:rPr>
              <a:t>号</a:t>
            </a:r>
            <a:r>
              <a:rPr lang="en-US" altLang="zh-CN" sz="1400" dirty="0" err="1">
                <a:solidFill>
                  <a:srgbClr val="00B050"/>
                </a:solidFill>
              </a:rPr>
              <a:t>i</a:t>
            </a:r>
            <a:r>
              <a:rPr lang="zh-CN" altLang="en-US" sz="1400" dirty="0">
                <a:solidFill>
                  <a:srgbClr val="00B050"/>
                </a:solidFill>
              </a:rPr>
              <a:t>节点的数据块的目录项列表中新增加文件名“</a:t>
            </a:r>
            <a:r>
              <a:rPr lang="en-US" altLang="zh-CN" sz="1400" dirty="0">
                <a:solidFill>
                  <a:srgbClr val="00B050"/>
                </a:solidFill>
              </a:rPr>
              <a:t>vi:i3”</a:t>
            </a:r>
            <a:r>
              <a:rPr lang="zh-CN" altLang="en-US" sz="1400" dirty="0">
                <a:solidFill>
                  <a:srgbClr val="00B050"/>
                </a:solidFill>
              </a:rPr>
              <a:t>的存储项，并将</a:t>
            </a:r>
            <a:r>
              <a:rPr lang="en-US" altLang="zh-CN" sz="1400" dirty="0">
                <a:solidFill>
                  <a:srgbClr val="00B050"/>
                </a:solidFill>
              </a:rPr>
              <a:t>vi</a:t>
            </a:r>
            <a:r>
              <a:rPr lang="zh-CN" altLang="en-US" sz="1400" dirty="0">
                <a:solidFill>
                  <a:srgbClr val="00B050"/>
                </a:solidFill>
              </a:rPr>
              <a:t>属性值写到新的</a:t>
            </a:r>
            <a:r>
              <a:rPr lang="en-US" altLang="zh-CN" sz="1400" dirty="0" err="1">
                <a:solidFill>
                  <a:srgbClr val="00B050"/>
                </a:solidFill>
              </a:rPr>
              <a:t>i</a:t>
            </a:r>
            <a:r>
              <a:rPr lang="zh-CN" altLang="en-US" sz="1400" dirty="0">
                <a:solidFill>
                  <a:srgbClr val="00B050"/>
                </a:solidFill>
              </a:rPr>
              <a:t>节点</a:t>
            </a:r>
            <a:r>
              <a:rPr lang="en-US" altLang="zh-CN" sz="1400" dirty="0">
                <a:solidFill>
                  <a:srgbClr val="00B050"/>
                </a:solidFill>
              </a:rPr>
              <a:t>i3</a:t>
            </a:r>
            <a:r>
              <a:rPr lang="zh-CN" altLang="en-US" sz="1400" dirty="0">
                <a:solidFill>
                  <a:srgbClr val="00B050"/>
                </a:solidFill>
              </a:rPr>
              <a:t>中。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如果新增加的目录项</a:t>
            </a:r>
            <a:r>
              <a:rPr lang="zh-CN" altLang="en-US" sz="1400" dirty="0">
                <a:solidFill>
                  <a:srgbClr val="00B050"/>
                </a:solidFill>
              </a:rPr>
              <a:t>“</a:t>
            </a:r>
            <a:r>
              <a:rPr lang="en-US" altLang="zh-CN" sz="1400" dirty="0">
                <a:solidFill>
                  <a:srgbClr val="00B050"/>
                </a:solidFill>
              </a:rPr>
              <a:t>vi:i3”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</a:rPr>
              <a:t>导致</a:t>
            </a:r>
            <a:r>
              <a:rPr lang="en-US" altLang="zh-CN" sz="1400" dirty="0">
                <a:solidFill>
                  <a:srgbClr val="00B050"/>
                </a:solidFill>
              </a:rPr>
              <a:t>i2</a:t>
            </a:r>
            <a:r>
              <a:rPr lang="zh-CN" altLang="en-US" sz="1400" dirty="0">
                <a:solidFill>
                  <a:srgbClr val="00B050"/>
                </a:solidFill>
              </a:rPr>
              <a:t>号</a:t>
            </a:r>
            <a:r>
              <a:rPr lang="en-US" altLang="zh-CN" sz="1400" dirty="0" err="1">
                <a:solidFill>
                  <a:srgbClr val="00B050"/>
                </a:solidFill>
              </a:rPr>
              <a:t>i</a:t>
            </a:r>
            <a:r>
              <a:rPr lang="zh-CN" altLang="en-US" sz="1400" dirty="0">
                <a:solidFill>
                  <a:srgbClr val="00B050"/>
                </a:solidFill>
              </a:rPr>
              <a:t>节点的数据块需求增加，则申请新的盘块，链接到</a:t>
            </a:r>
            <a:r>
              <a:rPr lang="en-US" altLang="zh-CN" sz="1400" dirty="0">
                <a:solidFill>
                  <a:srgbClr val="00B050"/>
                </a:solidFill>
              </a:rPr>
              <a:t>i2</a:t>
            </a:r>
            <a:r>
              <a:rPr lang="zh-CN" altLang="en-US" sz="1400" dirty="0">
                <a:solidFill>
                  <a:srgbClr val="00B050"/>
                </a:solidFill>
              </a:rPr>
              <a:t>号</a:t>
            </a:r>
            <a:r>
              <a:rPr lang="en-US" altLang="zh-CN" sz="1400" dirty="0" err="1">
                <a:solidFill>
                  <a:srgbClr val="00B050"/>
                </a:solidFill>
              </a:rPr>
              <a:t>i</a:t>
            </a:r>
            <a:r>
              <a:rPr lang="zh-CN" altLang="en-US" sz="1400" dirty="0">
                <a:solidFill>
                  <a:srgbClr val="00B050"/>
                </a:solidFill>
              </a:rPr>
              <a:t>节点上，在增加新的文件</a:t>
            </a:r>
            <a:r>
              <a:rPr lang="en-US" altLang="zh-CN" sz="1400" dirty="0">
                <a:solidFill>
                  <a:srgbClr val="00B050"/>
                </a:solidFill>
              </a:rPr>
              <a:t>vi</a:t>
            </a:r>
            <a:r>
              <a:rPr lang="zh-CN" altLang="en-US" sz="1400" dirty="0">
                <a:solidFill>
                  <a:srgbClr val="00B050"/>
                </a:solidFill>
              </a:rPr>
              <a:t>。</a:t>
            </a:r>
            <a:endParaRPr lang="en-US" altLang="zh-CN" sz="1400" dirty="0">
              <a:solidFill>
                <a:srgbClr val="00B05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400" dirty="0">
                <a:solidFill>
                  <a:srgbClr val="00B050"/>
                </a:solidFill>
              </a:rPr>
              <a:t>如果文件不为空，则需要根据文件大小申请盘块数，进行索引链接，并回写内容。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5402943" y="74584"/>
            <a:ext cx="3741057" cy="1070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5300" y="5842337"/>
            <a:ext cx="8001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为新文件申请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节点，对所在目录进行“文件名：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节点号”键值写入，并判定是否导致所在目录增加存储块。文件如果不为空，则需要申请索引所需盘块和内容所需盘块，并进行链接。</a:t>
            </a:r>
          </a:p>
        </p:txBody>
      </p:sp>
      <p:pic>
        <p:nvPicPr>
          <p:cNvPr id="7" name="Picture 25" descr="MIN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708" y="1418868"/>
            <a:ext cx="3360057" cy="2010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18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18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18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918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build="p" animBg="1"/>
      <p:bldP spid="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/>
              <a:t>MINIX</a:t>
            </a:r>
            <a:r>
              <a:rPr lang="zh-CN" altLang="en-US"/>
              <a:t>文件系统</a:t>
            </a:r>
            <a:r>
              <a:rPr lang="en-US" altLang="zh-CN"/>
              <a:t>V1.0</a:t>
            </a:r>
            <a:r>
              <a:rPr lang="zh-CN" altLang="en-US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533400" y="1020790"/>
            <a:ext cx="388620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如何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删除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文件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 err="1">
                <a:solidFill>
                  <a:srgbClr val="0000CC"/>
                </a:solidFill>
                <a:latin typeface="宋体" panose="02010600030101010101" pitchFamily="2" charset="-122"/>
              </a:rPr>
              <a:t>usr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bin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/vi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495300" y="1921086"/>
            <a:ext cx="8001000" cy="3489114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35433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根目录文件的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节点位置是固定的，即第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1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节点的数据块内容为根目录下的目录项列表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通过该目录项列表匹配目录名“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i1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根据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i1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节点的数据块，可以取得目录文件“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的内容，即子目录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的文件目录项列表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通过该目录项列表匹配目录名“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bin”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/bin”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i2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根据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i2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节点的数据块，可以取得目录文件“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/bin”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的内容，即子目录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bin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的文件目录项列表 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zh-CN" sz="1600" i="1" dirty="0" err="1">
                <a:solidFill>
                  <a:schemeClr val="bg1">
                    <a:lumMod val="50000"/>
                  </a:schemeClr>
                </a:solidFill>
              </a:rPr>
              <a:t>inode</a:t>
            </a:r>
            <a:r>
              <a:rPr lang="zh-CN" altLang="en-US" sz="1600" i="1" dirty="0">
                <a:solidFill>
                  <a:schemeClr val="bg1">
                    <a:lumMod val="50000"/>
                  </a:schemeClr>
                </a:solidFill>
              </a:rPr>
              <a:t>数据块就是索引节点文件</a:t>
            </a:r>
            <a:r>
              <a:rPr lang="en-US" altLang="zh-CN" sz="1600" i="1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zh-CN" altLang="en-US" sz="1600" i="1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通过该目录项列表匹配文件名“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vi”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若找到，则可得到文件“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/bin/vi”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i3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5402943" y="72968"/>
            <a:ext cx="3664857" cy="104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95300" y="5562600"/>
            <a:ext cx="8001000" cy="10147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/>
              <a:t>找到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节点，根据文件长度从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节点中找到</a:t>
            </a:r>
            <a:r>
              <a:rPr lang="zh-CN" altLang="en-US" sz="2000" dirty="0">
                <a:solidFill>
                  <a:srgbClr val="00B050"/>
                </a:solidFill>
              </a:rPr>
              <a:t>索引表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00B050"/>
                </a:solidFill>
              </a:rPr>
              <a:t>存储内容盘块</a:t>
            </a:r>
            <a:r>
              <a:rPr lang="zh-CN" altLang="en-US" sz="2000" dirty="0"/>
              <a:t>的盘块号，将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节点位图和逻辑块位图中相应位置</a:t>
            </a:r>
            <a:r>
              <a:rPr lang="en-US" altLang="zh-CN" sz="2000" dirty="0"/>
              <a:t>0</a:t>
            </a:r>
            <a:r>
              <a:rPr lang="zh-CN" altLang="en-US" sz="2000" dirty="0"/>
              <a:t>（释放）。</a:t>
            </a:r>
            <a:endParaRPr lang="en-US" altLang="zh-CN" sz="2000" dirty="0"/>
          </a:p>
          <a:p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如果删除当前文件后，导致其所在目录减少一个存储块？</a:t>
            </a:r>
            <a:endParaRPr lang="zh-CN" altLang="en-US" sz="2000" dirty="0"/>
          </a:p>
        </p:txBody>
      </p:sp>
      <p:pic>
        <p:nvPicPr>
          <p:cNvPr id="7" name="Picture 25" descr="MIN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42999"/>
            <a:ext cx="3254015" cy="1946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187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18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918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91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918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91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918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18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918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918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918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1878" grpId="0" build="p" animBg="1"/>
      <p:bldP spid="2" grpId="0" bldLvl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C85D82-BF29-94EB-310E-663F3ABF2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位图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51D54E-EDA1-B7BA-254A-0D1558026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68413"/>
            <a:ext cx="8839199" cy="4525962"/>
          </a:xfrm>
        </p:spPr>
        <p:txBody>
          <a:bodyPr/>
          <a:lstStyle/>
          <a:p>
            <a:r>
              <a:rPr lang="zh-CN" altLang="en-US" sz="1800" dirty="0"/>
              <a:t>关于位图：在文件系统中，位图（</a:t>
            </a:r>
            <a:r>
              <a:rPr lang="en-US" altLang="zh-CN" sz="1800" dirty="0" err="1"/>
              <a:t>BitMap</a:t>
            </a:r>
            <a:r>
              <a:rPr lang="zh-CN" altLang="en-US" sz="1800" dirty="0"/>
              <a:t>）是一种常用的数据结构，用于表示磁盘区块、外存块或内存物理页面等资源的分配和释放情况。位图通常由一系列二进制位（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</a:t>
            </a:r>
            <a:r>
              <a:rPr lang="zh-CN" altLang="en-US" sz="1800" dirty="0"/>
              <a:t>）组成，每一个二进制位表示对应磁盘区块或内存页面是否被占用的标记。当对应的位为</a:t>
            </a:r>
            <a:r>
              <a:rPr lang="en-US" altLang="zh-CN" sz="1800" dirty="0"/>
              <a:t>1</a:t>
            </a:r>
            <a:r>
              <a:rPr lang="zh-CN" altLang="en-US" sz="1800" dirty="0"/>
              <a:t>时表示这个区块或页面当前正在被占用，为</a:t>
            </a:r>
            <a:r>
              <a:rPr lang="en-US" altLang="zh-CN" sz="1800" dirty="0"/>
              <a:t>0</a:t>
            </a:r>
            <a:r>
              <a:rPr lang="zh-CN" altLang="en-US" sz="1800" dirty="0"/>
              <a:t>时表示该区块或页面处于空闲状态。在文件系统中，位图可以用来记录两类信息：逻辑块位图（</a:t>
            </a:r>
            <a:r>
              <a:rPr lang="en-US" altLang="zh-CN" sz="1800" dirty="0"/>
              <a:t>Logical Block </a:t>
            </a:r>
            <a:r>
              <a:rPr lang="en-US" altLang="zh-CN" sz="1800" dirty="0" err="1"/>
              <a:t>BitMap</a:t>
            </a:r>
            <a:r>
              <a:rPr lang="zh-CN" altLang="en-US" sz="1800" dirty="0"/>
              <a:t>）和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节点位图（</a:t>
            </a:r>
            <a:r>
              <a:rPr lang="en-US" altLang="zh-CN" sz="1800" dirty="0" err="1"/>
              <a:t>Inode</a:t>
            </a:r>
            <a:r>
              <a:rPr lang="en-US" altLang="zh-CN" sz="1800" dirty="0"/>
              <a:t> </a:t>
            </a:r>
            <a:r>
              <a:rPr lang="en-US" altLang="zh-CN" sz="1800" dirty="0" err="1"/>
              <a:t>BitMap</a:t>
            </a:r>
            <a:r>
              <a:rPr lang="zh-CN" altLang="en-US" sz="1800" dirty="0"/>
              <a:t>）。逻辑块位图主要用于记录磁盘空闲块的分配情况。当一个新文件或目录需要分配一定数量的可用磁盘空间时，文件系统会在逻辑块位图中查找空闲的磁盘块，并将这些块的对应位标记为</a:t>
            </a:r>
            <a:r>
              <a:rPr lang="en-US" altLang="zh-CN" sz="1800" dirty="0"/>
              <a:t>1</a:t>
            </a:r>
            <a:r>
              <a:rPr lang="zh-CN" altLang="en-US" sz="1800" dirty="0"/>
              <a:t>，以表示这些块当前已经被分配占用。而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节点位图则用于记录已分配的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节点的使用情况。一个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节点对应一个文件或目录，当一个新文件或目录被创建时，文件系统会在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节点位图中查找空闲的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节点，并将对应的位标记为</a:t>
            </a:r>
            <a:r>
              <a:rPr lang="en-US" altLang="zh-CN" sz="1800" dirty="0"/>
              <a:t>1</a:t>
            </a:r>
            <a:r>
              <a:rPr lang="zh-CN" altLang="en-US" sz="1800" dirty="0"/>
              <a:t>，表示该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节点已经被分配占用。</a:t>
            </a:r>
          </a:p>
          <a:p>
            <a:endParaRPr lang="zh-CN" altLang="en-US" sz="1800" dirty="0"/>
          </a:p>
          <a:p>
            <a:r>
              <a:rPr lang="zh-CN" altLang="en-US" sz="1800" dirty="0"/>
              <a:t>在释放文件或目录时，文件系统需要将与该文件或目录相关的逻辑块和</a:t>
            </a:r>
            <a:r>
              <a:rPr lang="en-US" altLang="zh-CN" sz="1800" dirty="0" err="1"/>
              <a:t>i</a:t>
            </a:r>
            <a:r>
              <a:rPr lang="zh-CN" altLang="en-US" sz="1800" dirty="0"/>
              <a:t>节点返回到空闲状态，也就是将相应的位图位置</a:t>
            </a:r>
            <a:r>
              <a:rPr lang="en-US" altLang="zh-CN" sz="1800" dirty="0"/>
              <a:t>0</a:t>
            </a:r>
            <a:r>
              <a:rPr lang="zh-CN" altLang="en-US" sz="1800" dirty="0"/>
              <a:t>（</a:t>
            </a:r>
            <a:r>
              <a:rPr lang="en-US" altLang="zh-CN" sz="1800" dirty="0"/>
              <a:t>0</a:t>
            </a:r>
            <a:r>
              <a:rPr lang="zh-CN" altLang="en-US" sz="1800" dirty="0"/>
              <a:t>表示空闲，</a:t>
            </a:r>
            <a:r>
              <a:rPr lang="en-US" altLang="zh-CN" sz="1800" dirty="0"/>
              <a:t>1</a:t>
            </a:r>
            <a:r>
              <a:rPr lang="zh-CN" altLang="en-US" sz="1800" dirty="0"/>
              <a:t>表示占用）。</a:t>
            </a:r>
            <a:endParaRPr lang="en-US" altLang="zh-CN" sz="1800" dirty="0"/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3410686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304800"/>
            <a:ext cx="8763000" cy="676275"/>
          </a:xfrm>
        </p:spPr>
        <p:txBody>
          <a:bodyPr/>
          <a:lstStyle/>
          <a:p>
            <a:pPr eaLnBrk="1" hangingPunct="1"/>
            <a:r>
              <a:rPr lang="en-US" altLang="zh-CN"/>
              <a:t>MINIX</a:t>
            </a:r>
            <a:r>
              <a:rPr lang="zh-CN" altLang="en-US"/>
              <a:t>文件系统</a:t>
            </a:r>
            <a:r>
              <a:rPr lang="en-US" altLang="zh-CN"/>
              <a:t>V1.0</a:t>
            </a:r>
            <a:r>
              <a:rPr lang="zh-CN" altLang="en-US"/>
              <a:t>的实现</a:t>
            </a:r>
          </a:p>
        </p:txBody>
      </p:sp>
      <p:sp>
        <p:nvSpPr>
          <p:cNvPr id="41987" name="Rectangle 4"/>
          <p:cNvSpPr>
            <a:spLocks noChangeArrowheads="1"/>
          </p:cNvSpPr>
          <p:nvPr/>
        </p:nvSpPr>
        <p:spPr bwMode="auto">
          <a:xfrm>
            <a:off x="103517" y="1187170"/>
            <a:ext cx="3930770" cy="609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99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如何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</a:rPr>
              <a:t>修改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文件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 err="1">
                <a:solidFill>
                  <a:srgbClr val="0000CC"/>
                </a:solidFill>
                <a:latin typeface="宋体" panose="02010600030101010101" pitchFamily="2" charset="-122"/>
              </a:rPr>
              <a:t>usr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solidFill>
                  <a:srgbClr val="0000CC"/>
                </a:solidFill>
                <a:latin typeface="宋体" panose="02010600030101010101" pitchFamily="2" charset="-122"/>
              </a:rPr>
              <a:t>bin</a:t>
            </a:r>
            <a:r>
              <a:rPr lang="en-US" altLang="zh-CN" sz="2400" dirty="0">
                <a:solidFill>
                  <a:srgbClr val="CC0000"/>
                </a:solidFill>
                <a:latin typeface="宋体" panose="02010600030101010101" pitchFamily="2" charset="-122"/>
              </a:rPr>
              <a:t>/vi</a:t>
            </a:r>
            <a:r>
              <a:rPr lang="zh-CN" altLang="en-US" sz="2400" dirty="0">
                <a:solidFill>
                  <a:srgbClr val="CC0000"/>
                </a:solidFill>
                <a:latin typeface="宋体" panose="02010600030101010101" pitchFamily="2" charset="-122"/>
              </a:rPr>
              <a:t>？</a:t>
            </a:r>
          </a:p>
        </p:txBody>
      </p:sp>
      <p:sp>
        <p:nvSpPr>
          <p:cNvPr id="591878" name="Rectangle 6"/>
          <p:cNvSpPr>
            <a:spLocks noChangeArrowheads="1"/>
          </p:cNvSpPr>
          <p:nvPr/>
        </p:nvSpPr>
        <p:spPr bwMode="auto">
          <a:xfrm>
            <a:off x="76200" y="1905000"/>
            <a:ext cx="8763000" cy="3886200"/>
          </a:xfrm>
          <a:prstGeom prst="rect">
            <a:avLst/>
          </a:prstGeom>
          <a:solidFill>
            <a:srgbClr val="FF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t"/>
          <a:lstStyle>
            <a:lvl1pPr marL="354330" indent="-35433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57300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714500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若找到文件“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usr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/bin/vi”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的</a:t>
            </a:r>
            <a:r>
              <a:rPr lang="en-US" altLang="zh-CN" sz="1600" dirty="0" err="1">
                <a:solidFill>
                  <a:schemeClr val="bg1">
                    <a:lumMod val="50000"/>
                  </a:schemeClr>
                </a:solidFill>
              </a:rPr>
              <a:t>i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节点号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i3</a:t>
            </a: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算出当前文件的存储所需要的总长度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a</a:t>
            </a:r>
            <a:r>
              <a:rPr lang="zh-CN" altLang="en-US" sz="1600" dirty="0">
                <a:solidFill>
                  <a:srgbClr val="FF0000"/>
                </a:solidFill>
              </a:rPr>
              <a:t>）如果长度增加了，则根据实际长度算出需要</a:t>
            </a:r>
            <a:r>
              <a:rPr lang="zh-CN" altLang="en-US" sz="1600" dirty="0">
                <a:solidFill>
                  <a:srgbClr val="00B050"/>
                </a:solidFill>
              </a:rPr>
              <a:t>新增</a:t>
            </a:r>
            <a:r>
              <a:rPr lang="en-US" altLang="zh-CN" sz="1600" dirty="0">
                <a:solidFill>
                  <a:srgbClr val="00B050"/>
                </a:solidFill>
              </a:rPr>
              <a:t>X</a:t>
            </a:r>
            <a:r>
              <a:rPr lang="zh-CN" altLang="en-US" sz="1600" dirty="0">
                <a:solidFill>
                  <a:srgbClr val="00B050"/>
                </a:solidFill>
              </a:rPr>
              <a:t>块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    </a:t>
            </a:r>
            <a:r>
              <a:rPr lang="en-US" altLang="zh-CN" sz="1600" dirty="0">
                <a:solidFill>
                  <a:srgbClr val="0033CC"/>
                </a:solidFill>
              </a:rPr>
              <a:t>1</a:t>
            </a:r>
            <a:r>
              <a:rPr lang="zh-CN" altLang="en-US" sz="1600" dirty="0">
                <a:solidFill>
                  <a:srgbClr val="0033CC"/>
                </a:solidFill>
              </a:rPr>
              <a:t>）到逻辑块位图中找到空闲的块数，返回块号。</a:t>
            </a:r>
            <a:endParaRPr lang="en-US" altLang="zh-CN" sz="16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rgbClr val="0033CC"/>
                </a:solidFill>
              </a:rPr>
              <a:t>    2</a:t>
            </a:r>
            <a:r>
              <a:rPr lang="zh-CN" altLang="en-US" sz="1600" dirty="0">
                <a:solidFill>
                  <a:srgbClr val="0033CC"/>
                </a:solidFill>
              </a:rPr>
              <a:t>）如果新增的块号超出了原来的直接块、一次间接块、二次间接当前块？则计算出需要</a:t>
            </a:r>
            <a:r>
              <a:rPr lang="zh-CN" altLang="en-US" sz="1600" dirty="0">
                <a:solidFill>
                  <a:srgbClr val="00B050"/>
                </a:solidFill>
              </a:rPr>
              <a:t>申请数据盘块</a:t>
            </a:r>
            <a:r>
              <a:rPr lang="zh-CN" altLang="en-US" sz="1600" dirty="0">
                <a:solidFill>
                  <a:srgbClr val="0033CC"/>
                </a:solidFill>
              </a:rPr>
              <a:t>数量来充当一次间接、二次间接块（索引表）的存储块。转步骤</a:t>
            </a:r>
            <a:r>
              <a:rPr lang="en-US" altLang="zh-CN" sz="1600" dirty="0">
                <a:solidFill>
                  <a:srgbClr val="0033CC"/>
                </a:solidFill>
              </a:rPr>
              <a:t>4</a:t>
            </a:r>
            <a:r>
              <a:rPr lang="zh-CN" altLang="en-US" sz="1600" dirty="0">
                <a:solidFill>
                  <a:srgbClr val="0033CC"/>
                </a:solidFill>
              </a:rPr>
              <a:t>）</a:t>
            </a:r>
            <a:endParaRPr lang="en-US" altLang="zh-CN" sz="16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rgbClr val="0033CC"/>
                </a:solidFill>
              </a:rPr>
              <a:t>    3</a:t>
            </a:r>
            <a:r>
              <a:rPr lang="zh-CN" altLang="en-US" sz="1600" dirty="0">
                <a:solidFill>
                  <a:srgbClr val="0033CC"/>
                </a:solidFill>
              </a:rPr>
              <a:t>）如果未超出原来的直接块、一次间接块、二次间接当前块，转步骤</a:t>
            </a:r>
            <a:r>
              <a:rPr lang="en-US" altLang="zh-CN" sz="1600" dirty="0">
                <a:solidFill>
                  <a:srgbClr val="0033CC"/>
                </a:solidFill>
              </a:rPr>
              <a:t>4</a:t>
            </a:r>
            <a:r>
              <a:rPr lang="zh-CN" altLang="en-US" sz="1600" dirty="0">
                <a:solidFill>
                  <a:srgbClr val="0033CC"/>
                </a:solidFill>
              </a:rPr>
              <a:t>）</a:t>
            </a:r>
            <a:endParaRPr lang="en-US" altLang="zh-CN" sz="16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rgbClr val="0033CC"/>
                </a:solidFill>
              </a:rPr>
              <a:t>    4</a:t>
            </a:r>
            <a:r>
              <a:rPr lang="zh-CN" altLang="en-US" sz="1600" dirty="0">
                <a:solidFill>
                  <a:srgbClr val="0033CC"/>
                </a:solidFill>
              </a:rPr>
              <a:t>）将新获得的数据存储盘块号链接到文件头中的各级盘块索引中。转步骤（</a:t>
            </a:r>
            <a:r>
              <a:rPr lang="en-US" altLang="zh-CN" sz="1600" dirty="0">
                <a:solidFill>
                  <a:srgbClr val="0033CC"/>
                </a:solidFill>
              </a:rPr>
              <a:t>c</a:t>
            </a:r>
            <a:r>
              <a:rPr lang="zh-CN" altLang="en-US" sz="1600" dirty="0">
                <a:solidFill>
                  <a:srgbClr val="0033CC"/>
                </a:solidFill>
              </a:rPr>
              <a:t>）</a:t>
            </a:r>
            <a:endParaRPr lang="en-US" altLang="zh-CN" sz="16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rgbClr val="FF0000"/>
                </a:solidFill>
              </a:rPr>
              <a:t>（</a:t>
            </a:r>
            <a:r>
              <a:rPr lang="en-US" altLang="zh-CN" sz="1600" dirty="0">
                <a:solidFill>
                  <a:srgbClr val="FF0000"/>
                </a:solidFill>
              </a:rPr>
              <a:t>b</a:t>
            </a:r>
            <a:r>
              <a:rPr lang="zh-CN" altLang="en-US" sz="1600" dirty="0">
                <a:solidFill>
                  <a:srgbClr val="FF0000"/>
                </a:solidFill>
              </a:rPr>
              <a:t>）如果长度减少了，则根据实际长度算出需要减少</a:t>
            </a:r>
            <a:r>
              <a:rPr lang="en-US" altLang="zh-CN" sz="1600" dirty="0">
                <a:solidFill>
                  <a:srgbClr val="FF0000"/>
                </a:solidFill>
              </a:rPr>
              <a:t>Y</a:t>
            </a:r>
            <a:r>
              <a:rPr lang="zh-CN" altLang="en-US" sz="1600" dirty="0">
                <a:solidFill>
                  <a:srgbClr val="FF0000"/>
                </a:solidFill>
              </a:rPr>
              <a:t>块？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rgbClr val="0033CC"/>
                </a:solidFill>
              </a:rPr>
              <a:t>    1</a:t>
            </a:r>
            <a:r>
              <a:rPr lang="zh-CN" altLang="en-US" sz="1600" dirty="0">
                <a:solidFill>
                  <a:srgbClr val="0033CC"/>
                </a:solidFill>
              </a:rPr>
              <a:t>）从文件头盘块链接索引表中找到最后</a:t>
            </a:r>
            <a:r>
              <a:rPr lang="en-US" altLang="zh-CN" sz="1600" dirty="0">
                <a:solidFill>
                  <a:srgbClr val="0033CC"/>
                </a:solidFill>
              </a:rPr>
              <a:t>Y</a:t>
            </a:r>
            <a:r>
              <a:rPr lang="zh-CN" altLang="en-US" sz="1600" dirty="0">
                <a:solidFill>
                  <a:srgbClr val="0033CC"/>
                </a:solidFill>
              </a:rPr>
              <a:t>块，</a:t>
            </a:r>
            <a:r>
              <a:rPr lang="zh-CN" altLang="en-US" sz="1600" dirty="0">
                <a:solidFill>
                  <a:srgbClr val="00B050"/>
                </a:solidFill>
              </a:rPr>
              <a:t>返回其盘块号</a:t>
            </a:r>
            <a:endParaRPr lang="en-US" altLang="zh-CN" sz="1600" dirty="0">
              <a:solidFill>
                <a:srgbClr val="00B050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rgbClr val="0033CC"/>
                </a:solidFill>
              </a:rPr>
              <a:t>    2</a:t>
            </a:r>
            <a:r>
              <a:rPr lang="zh-CN" altLang="en-US" sz="1600" dirty="0">
                <a:solidFill>
                  <a:srgbClr val="0033CC"/>
                </a:solidFill>
              </a:rPr>
              <a:t>）如果减少的</a:t>
            </a:r>
            <a:r>
              <a:rPr lang="en-US" altLang="zh-CN" sz="1600" dirty="0">
                <a:solidFill>
                  <a:srgbClr val="0033CC"/>
                </a:solidFill>
              </a:rPr>
              <a:t>Y</a:t>
            </a:r>
            <a:r>
              <a:rPr lang="zh-CN" altLang="en-US" sz="1600" dirty="0">
                <a:solidFill>
                  <a:srgbClr val="0033CC"/>
                </a:solidFill>
              </a:rPr>
              <a:t>块导致原来的二次间接块、一次间接块“跨块”，则算出需要删减的索引块，并</a:t>
            </a:r>
            <a:r>
              <a:rPr lang="zh-CN" altLang="en-US" sz="1600" dirty="0">
                <a:solidFill>
                  <a:srgbClr val="00B050"/>
                </a:solidFill>
              </a:rPr>
              <a:t>返回盘块号</a:t>
            </a:r>
            <a:r>
              <a:rPr lang="zh-CN" altLang="en-US" sz="1600" dirty="0">
                <a:solidFill>
                  <a:srgbClr val="0033CC"/>
                </a:solidFill>
              </a:rPr>
              <a:t>。</a:t>
            </a:r>
            <a:endParaRPr lang="en-US" altLang="zh-CN" sz="16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en-US" altLang="zh-CN" sz="1600" dirty="0">
                <a:solidFill>
                  <a:srgbClr val="0033CC"/>
                </a:solidFill>
              </a:rPr>
              <a:t>    3</a:t>
            </a:r>
            <a:r>
              <a:rPr lang="zh-CN" altLang="en-US" sz="1600" dirty="0">
                <a:solidFill>
                  <a:srgbClr val="0033CC"/>
                </a:solidFill>
              </a:rPr>
              <a:t>）将返回的盘块对应的逻辑块位图中的相应位置</a:t>
            </a:r>
            <a:r>
              <a:rPr lang="en-US" altLang="zh-CN" sz="1600" dirty="0">
                <a:solidFill>
                  <a:srgbClr val="0033CC"/>
                </a:solidFill>
              </a:rPr>
              <a:t>0</a:t>
            </a:r>
            <a:r>
              <a:rPr lang="zh-CN" altLang="en-US" sz="1600" dirty="0">
                <a:solidFill>
                  <a:srgbClr val="0033CC"/>
                </a:solidFill>
              </a:rPr>
              <a:t>。转步骤（</a:t>
            </a:r>
            <a:r>
              <a:rPr lang="en-US" altLang="zh-CN" sz="1600" dirty="0">
                <a:solidFill>
                  <a:srgbClr val="0033CC"/>
                </a:solidFill>
              </a:rPr>
              <a:t>c</a:t>
            </a:r>
            <a:r>
              <a:rPr lang="zh-CN" altLang="en-US" sz="1600" dirty="0">
                <a:solidFill>
                  <a:srgbClr val="0033CC"/>
                </a:solidFill>
              </a:rPr>
              <a:t>）</a:t>
            </a:r>
            <a:endParaRPr lang="en-US" altLang="zh-CN" sz="1600" dirty="0">
              <a:solidFill>
                <a:srgbClr val="0033CC"/>
              </a:solidFill>
            </a:endParaRPr>
          </a:p>
          <a:p>
            <a:pPr eaLnBrk="1" hangingPunct="1">
              <a:lnSpc>
                <a:spcPct val="11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AutoNum type="arabicPeriod"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（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</a:rPr>
              <a:t>）将修改的文件按照实际需要的数据盘块写回磁盘。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5029200" y="15815"/>
            <a:ext cx="4038600" cy="96526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76200" y="5921514"/>
            <a:ext cx="8763000" cy="7078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000" dirty="0"/>
              <a:t>文件长度增长与减少导致</a:t>
            </a:r>
            <a:r>
              <a:rPr lang="zh-CN" altLang="en-US" sz="2000" dirty="0">
                <a:solidFill>
                  <a:srgbClr val="00B050"/>
                </a:solidFill>
              </a:rPr>
              <a:t>索引表</a:t>
            </a:r>
            <a:r>
              <a:rPr lang="zh-CN" altLang="en-US" sz="2000" dirty="0"/>
              <a:t>和文件</a:t>
            </a:r>
            <a:r>
              <a:rPr lang="zh-CN" altLang="en-US" sz="2000" dirty="0">
                <a:solidFill>
                  <a:srgbClr val="00B050"/>
                </a:solidFill>
              </a:rPr>
              <a:t>内容存储</a:t>
            </a:r>
            <a:r>
              <a:rPr lang="zh-CN" altLang="en-US" sz="2000" dirty="0"/>
              <a:t>需要新增或回收盘块，根据实际情况计算出块数，更新索引表。</a:t>
            </a:r>
          </a:p>
        </p:txBody>
      </p:sp>
      <p:pic>
        <p:nvPicPr>
          <p:cNvPr id="7" name="Picture 25" descr="MINIX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743" y="1066800"/>
            <a:ext cx="3157057" cy="188868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314325"/>
            <a:ext cx="6705600" cy="676275"/>
          </a:xfrm>
        </p:spPr>
        <p:txBody>
          <a:bodyPr/>
          <a:lstStyle/>
          <a:p>
            <a:pPr eaLnBrk="1" hangingPunct="1"/>
            <a:r>
              <a:rPr lang="en-US" altLang="zh-CN" sz="3200"/>
              <a:t>12.4 Windows</a:t>
            </a:r>
            <a:r>
              <a:rPr lang="zh-CN" altLang="en-US" sz="3200"/>
              <a:t>的</a:t>
            </a:r>
            <a:r>
              <a:rPr lang="en-US" altLang="zh-CN" sz="3200"/>
              <a:t>FAT</a:t>
            </a:r>
            <a:r>
              <a:rPr lang="zh-CN" altLang="en-US" sz="3200"/>
              <a:t>文件系统实现</a:t>
            </a:r>
          </a:p>
        </p:txBody>
      </p:sp>
      <p:pic>
        <p:nvPicPr>
          <p:cNvPr id="43011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1207655" y="1801812"/>
            <a:ext cx="6705600" cy="6858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98905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4348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9006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78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150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722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en-US" altLang="zh-CN" sz="3200"/>
              <a:t> Windows</a:t>
            </a:r>
            <a:r>
              <a:rPr lang="zh-CN" altLang="en-US" sz="3200"/>
              <a:t>的</a:t>
            </a:r>
            <a:r>
              <a:rPr lang="en-US" altLang="zh-CN" sz="3200"/>
              <a:t>FAT</a:t>
            </a:r>
            <a:r>
              <a:rPr lang="zh-CN" altLang="en-US" sz="3200"/>
              <a:t>文件系统实现</a:t>
            </a:r>
          </a:p>
        </p:txBody>
      </p:sp>
      <p:sp>
        <p:nvSpPr>
          <p:cNvPr id="5" name="矩形 4"/>
          <p:cNvSpPr/>
          <p:nvPr/>
        </p:nvSpPr>
        <p:spPr>
          <a:xfrm>
            <a:off x="990600" y="3102552"/>
            <a:ext cx="7467600" cy="267765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磁盘存储结构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记录使用了哪些盘块，这些盘块的顺序关系。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文件头存储哪些信息？存到哪里？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文件头、和数据块是否被占用怎么表示？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目录文件中存储什么信息？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文件系统支持创建文件的个数？</a:t>
            </a:r>
            <a:endParaRPr lang="en-US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  <a:p>
            <a:pPr marL="457200" indent="-457200" eaLnBrk="1" hangingPunct="1">
              <a:buFont typeface="+mj-ea"/>
              <a:buAutoNum type="circleNumDbPlain"/>
            </a:pP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Symbol" panose="05050102010706020507" pitchFamily="18" charset="2"/>
              </a:rPr>
              <a:t>文件的增删改查过程及优化</a:t>
            </a:r>
            <a:endParaRPr lang="zh-CN" altLang="zh-CN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49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49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优盘小文件测试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55700"/>
            <a:ext cx="3796984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102" y="1263826"/>
            <a:ext cx="3570396" cy="5392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4150" y="1335062"/>
            <a:ext cx="3491971" cy="524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回顾三种基本映射关系</a:t>
            </a:r>
          </a:p>
        </p:txBody>
      </p:sp>
      <p:graphicFrame>
        <p:nvGraphicFramePr>
          <p:cNvPr id="7171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7988300" y="0"/>
          <a:ext cx="11557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剪辑" r:id="rId2" imgW="2166620" imgH="2287270" progId="MS_ClipArt_Gallery.2">
                  <p:embed/>
                </p:oleObj>
              </mc:Choice>
              <mc:Fallback>
                <p:oleObj name="剪辑" r:id="rId2" imgW="2166620" imgH="2287270" progId="MS_ClipArt_Gallery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88300" y="0"/>
                        <a:ext cx="11557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72" name="Group 4"/>
          <p:cNvGrpSpPr/>
          <p:nvPr/>
        </p:nvGrpSpPr>
        <p:grpSpPr bwMode="auto">
          <a:xfrm>
            <a:off x="860425" y="2514600"/>
            <a:ext cx="1676400" cy="3429000"/>
            <a:chOff x="768" y="816"/>
            <a:chExt cx="1056" cy="2160"/>
          </a:xfrm>
        </p:grpSpPr>
        <p:sp>
          <p:nvSpPr>
            <p:cNvPr id="7292" name="Rectangle 5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93" name="Rectangle 6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solidFill>
              <a:srgbClr val="009999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94" name="Rectangle 7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95" name="Rectangle 8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solidFill>
              <a:schemeClr val="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96" name="Rectangle 9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97" name="Rectangle 10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98" name="Rectangle 11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99" name="Rectangle 12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300" name="Rectangle 13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solidFill>
              <a:schemeClr val="folHlink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301" name="Rectangle 14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302" name="Rectangle 15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303" name="Rectangle 16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304" name="Rectangle 17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305" name="Rectangle 18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306" name="Rectangle 19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2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307" name="Rectangle 20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308" name="Rectangle 21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309" name="Rectangle 22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310" name="Rectangle 23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311" name="Rectangle 24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312" name="Rectangle 25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313" name="Rectangle 26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314" name="Rectangle 27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315" name="Rectangle 28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316" name="Rectangle 29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317" name="Rectangle 30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318" name="Rectangle 31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319" name="Rectangle 32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320" name="Rectangle 33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321" name="Rectangle 34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322" name="Rectangle 35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323" name="Rectangle 36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2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73" name="AutoShape 37"/>
          <p:cNvSpPr>
            <a:spLocks noChangeArrowheads="1"/>
          </p:cNvSpPr>
          <p:nvPr/>
        </p:nvSpPr>
        <p:spPr bwMode="auto">
          <a:xfrm>
            <a:off x="479425" y="1905000"/>
            <a:ext cx="2362200" cy="4191000"/>
          </a:xfrm>
          <a:prstGeom prst="can">
            <a:avLst>
              <a:gd name="adj" fmla="val 23032"/>
            </a:avLst>
          </a:prstGeom>
          <a:noFill/>
          <a:ln w="28575">
            <a:solidFill>
              <a:schemeClr val="tx2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74" name="Text Box 38"/>
          <p:cNvSpPr txBox="1">
            <a:spLocks noChangeArrowheads="1"/>
          </p:cNvSpPr>
          <p:nvPr/>
        </p:nvSpPr>
        <p:spPr bwMode="auto">
          <a:xfrm>
            <a:off x="304800" y="2209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  <p:sp>
        <p:nvSpPr>
          <p:cNvPr id="7175" name="Text Box 39"/>
          <p:cNvSpPr txBox="1">
            <a:spLocks noChangeArrowheads="1"/>
          </p:cNvSpPr>
          <p:nvPr/>
        </p:nvSpPr>
        <p:spPr bwMode="auto">
          <a:xfrm>
            <a:off x="1622425" y="2667000"/>
            <a:ext cx="228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f</a:t>
            </a:r>
          </a:p>
        </p:txBody>
      </p:sp>
      <p:sp>
        <p:nvSpPr>
          <p:cNvPr id="7176" name="Text Box 40"/>
          <p:cNvSpPr txBox="1">
            <a:spLocks noChangeArrowheads="1"/>
          </p:cNvSpPr>
          <p:nvPr/>
        </p:nvSpPr>
        <p:spPr bwMode="auto">
          <a:xfrm>
            <a:off x="1546225" y="3581400"/>
            <a:ext cx="38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tr</a:t>
            </a:r>
          </a:p>
        </p:txBody>
      </p:sp>
      <p:sp>
        <p:nvSpPr>
          <p:cNvPr id="7177" name="Text Box 41"/>
          <p:cNvSpPr txBox="1">
            <a:spLocks noChangeArrowheads="1"/>
          </p:cNvSpPr>
          <p:nvPr/>
        </p:nvSpPr>
        <p:spPr bwMode="auto">
          <a:xfrm>
            <a:off x="1851025" y="402272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mail</a:t>
            </a:r>
          </a:p>
        </p:txBody>
      </p:sp>
      <p:sp>
        <p:nvSpPr>
          <p:cNvPr id="7178" name="Text Box 42"/>
          <p:cNvSpPr txBox="1">
            <a:spLocks noChangeArrowheads="1"/>
          </p:cNvSpPr>
          <p:nvPr/>
        </p:nvSpPr>
        <p:spPr bwMode="auto">
          <a:xfrm>
            <a:off x="555625" y="5375275"/>
            <a:ext cx="685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list</a:t>
            </a:r>
          </a:p>
        </p:txBody>
      </p:sp>
      <p:sp>
        <p:nvSpPr>
          <p:cNvPr id="7179" name="Text Box 43"/>
          <p:cNvSpPr txBox="1">
            <a:spLocks noChangeArrowheads="1"/>
          </p:cNvSpPr>
          <p:nvPr/>
        </p:nvSpPr>
        <p:spPr bwMode="auto">
          <a:xfrm>
            <a:off x="6318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盘块连续分配</a:t>
            </a:r>
          </a:p>
        </p:txBody>
      </p:sp>
      <p:grpSp>
        <p:nvGrpSpPr>
          <p:cNvPr id="7180" name="Group 44"/>
          <p:cNvGrpSpPr/>
          <p:nvPr/>
        </p:nvGrpSpPr>
        <p:grpSpPr bwMode="auto">
          <a:xfrm>
            <a:off x="3298825" y="2057400"/>
            <a:ext cx="2819400" cy="4038600"/>
            <a:chOff x="576" y="864"/>
            <a:chExt cx="1776" cy="2544"/>
          </a:xfrm>
        </p:grpSpPr>
        <p:sp>
          <p:nvSpPr>
            <p:cNvPr id="7223" name="AutoShape 45"/>
            <p:cNvSpPr>
              <a:spLocks noChangeArrowheads="1"/>
            </p:cNvSpPr>
            <p:nvPr/>
          </p:nvSpPr>
          <p:spPr bwMode="auto">
            <a:xfrm>
              <a:off x="576" y="864"/>
              <a:ext cx="1776" cy="2544"/>
            </a:xfrm>
            <a:prstGeom prst="can">
              <a:avLst>
                <a:gd name="adj" fmla="val 15147"/>
              </a:avLst>
            </a:prstGeom>
            <a:noFill/>
            <a:ln w="28575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7224" name="Rectangle 46"/>
            <p:cNvSpPr>
              <a:spLocks noChangeArrowheads="1"/>
            </p:cNvSpPr>
            <p:nvPr/>
          </p:nvSpPr>
          <p:spPr bwMode="auto">
            <a:xfrm>
              <a:off x="576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225" name="Rectangle 47"/>
            <p:cNvSpPr>
              <a:spLocks noChangeArrowheads="1"/>
            </p:cNvSpPr>
            <p:nvPr/>
          </p:nvSpPr>
          <p:spPr bwMode="auto">
            <a:xfrm>
              <a:off x="991" y="115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26" name="Rectangle 48"/>
            <p:cNvSpPr>
              <a:spLocks noChangeArrowheads="1"/>
            </p:cNvSpPr>
            <p:nvPr/>
          </p:nvSpPr>
          <p:spPr bwMode="auto">
            <a:xfrm>
              <a:off x="1405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227" name="Rectangle 49"/>
            <p:cNvSpPr>
              <a:spLocks noChangeArrowheads="1"/>
            </p:cNvSpPr>
            <p:nvPr/>
          </p:nvSpPr>
          <p:spPr bwMode="auto">
            <a:xfrm>
              <a:off x="1820" y="115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228" name="Rectangle 50"/>
            <p:cNvSpPr>
              <a:spLocks noChangeArrowheads="1"/>
            </p:cNvSpPr>
            <p:nvPr/>
          </p:nvSpPr>
          <p:spPr bwMode="auto">
            <a:xfrm>
              <a:off x="576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229" name="Rectangle 51"/>
            <p:cNvSpPr>
              <a:spLocks noChangeArrowheads="1"/>
            </p:cNvSpPr>
            <p:nvPr/>
          </p:nvSpPr>
          <p:spPr bwMode="auto">
            <a:xfrm>
              <a:off x="991" y="144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230" name="Rectangle 52"/>
            <p:cNvSpPr>
              <a:spLocks noChangeArrowheads="1"/>
            </p:cNvSpPr>
            <p:nvPr/>
          </p:nvSpPr>
          <p:spPr bwMode="auto">
            <a:xfrm>
              <a:off x="1405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231" name="Rectangle 53"/>
            <p:cNvSpPr>
              <a:spLocks noChangeArrowheads="1"/>
            </p:cNvSpPr>
            <p:nvPr/>
          </p:nvSpPr>
          <p:spPr bwMode="auto">
            <a:xfrm>
              <a:off x="1820" y="144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232" name="Rectangle 54"/>
            <p:cNvSpPr>
              <a:spLocks noChangeArrowheads="1"/>
            </p:cNvSpPr>
            <p:nvPr/>
          </p:nvSpPr>
          <p:spPr bwMode="auto">
            <a:xfrm>
              <a:off x="576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33" name="Rectangle 55"/>
            <p:cNvSpPr>
              <a:spLocks noChangeArrowheads="1"/>
            </p:cNvSpPr>
            <p:nvPr/>
          </p:nvSpPr>
          <p:spPr bwMode="auto">
            <a:xfrm>
              <a:off x="991" y="172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34" name="Rectangle 56"/>
            <p:cNvSpPr>
              <a:spLocks noChangeArrowheads="1"/>
            </p:cNvSpPr>
            <p:nvPr/>
          </p:nvSpPr>
          <p:spPr bwMode="auto">
            <a:xfrm>
              <a:off x="1405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35" name="Rectangle 57"/>
            <p:cNvSpPr>
              <a:spLocks noChangeArrowheads="1"/>
            </p:cNvSpPr>
            <p:nvPr/>
          </p:nvSpPr>
          <p:spPr bwMode="auto">
            <a:xfrm>
              <a:off x="1820" y="172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36" name="Rectangle 58"/>
            <p:cNvSpPr>
              <a:spLocks noChangeArrowheads="1"/>
            </p:cNvSpPr>
            <p:nvPr/>
          </p:nvSpPr>
          <p:spPr bwMode="auto">
            <a:xfrm>
              <a:off x="576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37" name="Rectangle 59"/>
            <p:cNvSpPr>
              <a:spLocks noChangeArrowheads="1"/>
            </p:cNvSpPr>
            <p:nvPr/>
          </p:nvSpPr>
          <p:spPr bwMode="auto">
            <a:xfrm>
              <a:off x="991" y="2016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38" name="Rectangle 60"/>
            <p:cNvSpPr>
              <a:spLocks noChangeArrowheads="1"/>
            </p:cNvSpPr>
            <p:nvPr/>
          </p:nvSpPr>
          <p:spPr bwMode="auto">
            <a:xfrm>
              <a:off x="1405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39" name="Rectangle 61"/>
            <p:cNvSpPr>
              <a:spLocks noChangeArrowheads="1"/>
            </p:cNvSpPr>
            <p:nvPr/>
          </p:nvSpPr>
          <p:spPr bwMode="auto">
            <a:xfrm>
              <a:off x="1820" y="2016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40" name="Rectangle 62"/>
            <p:cNvSpPr>
              <a:spLocks noChangeArrowheads="1"/>
            </p:cNvSpPr>
            <p:nvPr/>
          </p:nvSpPr>
          <p:spPr bwMode="auto">
            <a:xfrm>
              <a:off x="576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41" name="Rectangle 63"/>
            <p:cNvSpPr>
              <a:spLocks noChangeArrowheads="1"/>
            </p:cNvSpPr>
            <p:nvPr/>
          </p:nvSpPr>
          <p:spPr bwMode="auto">
            <a:xfrm>
              <a:off x="991" y="2304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42" name="Rectangle 64"/>
            <p:cNvSpPr>
              <a:spLocks noChangeArrowheads="1"/>
            </p:cNvSpPr>
            <p:nvPr/>
          </p:nvSpPr>
          <p:spPr bwMode="auto">
            <a:xfrm>
              <a:off x="1405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43" name="Rectangle 65"/>
            <p:cNvSpPr>
              <a:spLocks noChangeArrowheads="1"/>
            </p:cNvSpPr>
            <p:nvPr/>
          </p:nvSpPr>
          <p:spPr bwMode="auto">
            <a:xfrm>
              <a:off x="1820" y="2304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44" name="Rectangle 66"/>
            <p:cNvSpPr>
              <a:spLocks noChangeArrowheads="1"/>
            </p:cNvSpPr>
            <p:nvPr/>
          </p:nvSpPr>
          <p:spPr bwMode="auto">
            <a:xfrm>
              <a:off x="576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45" name="Rectangle 67"/>
            <p:cNvSpPr>
              <a:spLocks noChangeArrowheads="1"/>
            </p:cNvSpPr>
            <p:nvPr/>
          </p:nvSpPr>
          <p:spPr bwMode="auto">
            <a:xfrm>
              <a:off x="991" y="2592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46" name="Rectangle 68"/>
            <p:cNvSpPr>
              <a:spLocks noChangeArrowheads="1"/>
            </p:cNvSpPr>
            <p:nvPr/>
          </p:nvSpPr>
          <p:spPr bwMode="auto">
            <a:xfrm>
              <a:off x="1405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47" name="Rectangle 69"/>
            <p:cNvSpPr>
              <a:spLocks noChangeArrowheads="1"/>
            </p:cNvSpPr>
            <p:nvPr/>
          </p:nvSpPr>
          <p:spPr bwMode="auto">
            <a:xfrm>
              <a:off x="1820" y="2592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48" name="Rectangle 70"/>
            <p:cNvSpPr>
              <a:spLocks noChangeArrowheads="1"/>
            </p:cNvSpPr>
            <p:nvPr/>
          </p:nvSpPr>
          <p:spPr bwMode="auto">
            <a:xfrm>
              <a:off x="576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49" name="Rectangle 71"/>
            <p:cNvSpPr>
              <a:spLocks noChangeArrowheads="1"/>
            </p:cNvSpPr>
            <p:nvPr/>
          </p:nvSpPr>
          <p:spPr bwMode="auto">
            <a:xfrm>
              <a:off x="991" y="2880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50" name="Rectangle 72"/>
            <p:cNvSpPr>
              <a:spLocks noChangeArrowheads="1"/>
            </p:cNvSpPr>
            <p:nvPr/>
          </p:nvSpPr>
          <p:spPr bwMode="auto">
            <a:xfrm>
              <a:off x="1405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51" name="Rectangle 73"/>
            <p:cNvSpPr>
              <a:spLocks noChangeArrowheads="1"/>
            </p:cNvSpPr>
            <p:nvPr/>
          </p:nvSpPr>
          <p:spPr bwMode="auto">
            <a:xfrm>
              <a:off x="1820" y="2880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52" name="Rectangle 74"/>
            <p:cNvSpPr>
              <a:spLocks noChangeArrowheads="1"/>
            </p:cNvSpPr>
            <p:nvPr/>
          </p:nvSpPr>
          <p:spPr bwMode="auto">
            <a:xfrm>
              <a:off x="576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53" name="Rectangle 75"/>
            <p:cNvSpPr>
              <a:spLocks noChangeArrowheads="1"/>
            </p:cNvSpPr>
            <p:nvPr/>
          </p:nvSpPr>
          <p:spPr bwMode="auto">
            <a:xfrm>
              <a:off x="991" y="3168"/>
              <a:ext cx="276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54" name="Rectangle 76"/>
            <p:cNvSpPr>
              <a:spLocks noChangeArrowheads="1"/>
            </p:cNvSpPr>
            <p:nvPr/>
          </p:nvSpPr>
          <p:spPr bwMode="auto">
            <a:xfrm>
              <a:off x="1405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55" name="Rectangle 77"/>
            <p:cNvSpPr>
              <a:spLocks noChangeArrowheads="1"/>
            </p:cNvSpPr>
            <p:nvPr/>
          </p:nvSpPr>
          <p:spPr bwMode="auto">
            <a:xfrm>
              <a:off x="1820" y="3168"/>
              <a:ext cx="277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9999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  <p:sp>
          <p:nvSpPr>
            <p:cNvPr id="7256" name="Rectangle 78"/>
            <p:cNvSpPr>
              <a:spLocks noChangeArrowheads="1"/>
            </p:cNvSpPr>
            <p:nvPr/>
          </p:nvSpPr>
          <p:spPr bwMode="auto">
            <a:xfrm>
              <a:off x="816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7" name="Rectangle 79"/>
            <p:cNvSpPr>
              <a:spLocks noChangeArrowheads="1"/>
            </p:cNvSpPr>
            <p:nvPr/>
          </p:nvSpPr>
          <p:spPr bwMode="auto">
            <a:xfrm>
              <a:off x="816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8" name="Rectangle 80"/>
            <p:cNvSpPr>
              <a:spLocks noChangeArrowheads="1"/>
            </p:cNvSpPr>
            <p:nvPr/>
          </p:nvSpPr>
          <p:spPr bwMode="auto">
            <a:xfrm>
              <a:off x="816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59" name="Rectangle 81"/>
            <p:cNvSpPr>
              <a:spLocks noChangeArrowheads="1"/>
            </p:cNvSpPr>
            <p:nvPr/>
          </p:nvSpPr>
          <p:spPr bwMode="auto">
            <a:xfrm>
              <a:off x="816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0" name="Rectangle 82"/>
            <p:cNvSpPr>
              <a:spLocks noChangeArrowheads="1"/>
            </p:cNvSpPr>
            <p:nvPr/>
          </p:nvSpPr>
          <p:spPr bwMode="auto">
            <a:xfrm>
              <a:off x="816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61" name="Rectangle 83"/>
            <p:cNvSpPr>
              <a:spLocks noChangeArrowheads="1"/>
            </p:cNvSpPr>
            <p:nvPr/>
          </p:nvSpPr>
          <p:spPr bwMode="auto">
            <a:xfrm>
              <a:off x="816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2" name="Rectangle 84"/>
            <p:cNvSpPr>
              <a:spLocks noChangeArrowheads="1"/>
            </p:cNvSpPr>
            <p:nvPr/>
          </p:nvSpPr>
          <p:spPr bwMode="auto">
            <a:xfrm>
              <a:off x="816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3" name="Rectangle 85"/>
            <p:cNvSpPr>
              <a:spLocks noChangeArrowheads="1"/>
            </p:cNvSpPr>
            <p:nvPr/>
          </p:nvSpPr>
          <p:spPr bwMode="auto">
            <a:xfrm>
              <a:off x="816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4" name="Rectangle 86"/>
            <p:cNvSpPr>
              <a:spLocks noChangeArrowheads="1"/>
            </p:cNvSpPr>
            <p:nvPr/>
          </p:nvSpPr>
          <p:spPr bwMode="auto">
            <a:xfrm>
              <a:off x="1248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65" name="Rectangle 87"/>
            <p:cNvSpPr>
              <a:spLocks noChangeArrowheads="1"/>
            </p:cNvSpPr>
            <p:nvPr/>
          </p:nvSpPr>
          <p:spPr bwMode="auto">
            <a:xfrm>
              <a:off x="1248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6" name="Rectangle 88"/>
            <p:cNvSpPr>
              <a:spLocks noChangeArrowheads="1"/>
            </p:cNvSpPr>
            <p:nvPr/>
          </p:nvSpPr>
          <p:spPr bwMode="auto">
            <a:xfrm>
              <a:off x="1248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-1</a:t>
              </a:r>
            </a:p>
          </p:txBody>
        </p:sp>
        <p:sp>
          <p:nvSpPr>
            <p:cNvPr id="7267" name="Rectangle 89"/>
            <p:cNvSpPr>
              <a:spLocks noChangeArrowheads="1"/>
            </p:cNvSpPr>
            <p:nvPr/>
          </p:nvSpPr>
          <p:spPr bwMode="auto">
            <a:xfrm>
              <a:off x="1248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68" name="Rectangle 90"/>
            <p:cNvSpPr>
              <a:spLocks noChangeArrowheads="1"/>
            </p:cNvSpPr>
            <p:nvPr/>
          </p:nvSpPr>
          <p:spPr bwMode="auto">
            <a:xfrm>
              <a:off x="1248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69" name="Rectangle 91"/>
            <p:cNvSpPr>
              <a:spLocks noChangeArrowheads="1"/>
            </p:cNvSpPr>
            <p:nvPr/>
          </p:nvSpPr>
          <p:spPr bwMode="auto">
            <a:xfrm>
              <a:off x="1248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0" name="Rectangle 92"/>
            <p:cNvSpPr>
              <a:spLocks noChangeArrowheads="1"/>
            </p:cNvSpPr>
            <p:nvPr/>
          </p:nvSpPr>
          <p:spPr bwMode="auto">
            <a:xfrm>
              <a:off x="1248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solidFill>
                  <a:srgbClr val="9933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7271" name="Rectangle 93"/>
            <p:cNvSpPr>
              <a:spLocks noChangeArrowheads="1"/>
            </p:cNvSpPr>
            <p:nvPr/>
          </p:nvSpPr>
          <p:spPr bwMode="auto">
            <a:xfrm>
              <a:off x="1248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2" name="Rectangle 94"/>
            <p:cNvSpPr>
              <a:spLocks noChangeArrowheads="1"/>
            </p:cNvSpPr>
            <p:nvPr/>
          </p:nvSpPr>
          <p:spPr bwMode="auto">
            <a:xfrm>
              <a:off x="1632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3" name="Rectangle 95"/>
            <p:cNvSpPr>
              <a:spLocks noChangeArrowheads="1"/>
            </p:cNvSpPr>
            <p:nvPr/>
          </p:nvSpPr>
          <p:spPr bwMode="auto">
            <a:xfrm>
              <a:off x="1632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4" name="Rectangle 96"/>
            <p:cNvSpPr>
              <a:spLocks noChangeArrowheads="1"/>
            </p:cNvSpPr>
            <p:nvPr/>
          </p:nvSpPr>
          <p:spPr bwMode="auto">
            <a:xfrm>
              <a:off x="1632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75" name="Rectangle 97"/>
            <p:cNvSpPr>
              <a:spLocks noChangeArrowheads="1"/>
            </p:cNvSpPr>
            <p:nvPr/>
          </p:nvSpPr>
          <p:spPr bwMode="auto">
            <a:xfrm>
              <a:off x="1632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6" name="Rectangle 98"/>
            <p:cNvSpPr>
              <a:spLocks noChangeArrowheads="1"/>
            </p:cNvSpPr>
            <p:nvPr/>
          </p:nvSpPr>
          <p:spPr bwMode="auto">
            <a:xfrm>
              <a:off x="1632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7" name="Rectangle 99"/>
            <p:cNvSpPr>
              <a:spLocks noChangeArrowheads="1"/>
            </p:cNvSpPr>
            <p:nvPr/>
          </p:nvSpPr>
          <p:spPr bwMode="auto">
            <a:xfrm>
              <a:off x="1632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8" name="Rectangle 100"/>
            <p:cNvSpPr>
              <a:spLocks noChangeArrowheads="1"/>
            </p:cNvSpPr>
            <p:nvPr/>
          </p:nvSpPr>
          <p:spPr bwMode="auto">
            <a:xfrm>
              <a:off x="1632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79" name="Rectangle 101"/>
            <p:cNvSpPr>
              <a:spLocks noChangeArrowheads="1"/>
            </p:cNvSpPr>
            <p:nvPr/>
          </p:nvSpPr>
          <p:spPr bwMode="auto">
            <a:xfrm>
              <a:off x="1632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0" name="Rectangle 102"/>
            <p:cNvSpPr>
              <a:spLocks noChangeArrowheads="1"/>
            </p:cNvSpPr>
            <p:nvPr/>
          </p:nvSpPr>
          <p:spPr bwMode="auto">
            <a:xfrm>
              <a:off x="2064" y="115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1" name="Rectangle 103"/>
            <p:cNvSpPr>
              <a:spLocks noChangeArrowheads="1"/>
            </p:cNvSpPr>
            <p:nvPr/>
          </p:nvSpPr>
          <p:spPr bwMode="auto">
            <a:xfrm>
              <a:off x="2064" y="144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2" name="Rectangle 104"/>
            <p:cNvSpPr>
              <a:spLocks noChangeArrowheads="1"/>
            </p:cNvSpPr>
            <p:nvPr/>
          </p:nvSpPr>
          <p:spPr bwMode="auto">
            <a:xfrm>
              <a:off x="2064" y="172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3" name="Rectangle 105"/>
            <p:cNvSpPr>
              <a:spLocks noChangeArrowheads="1"/>
            </p:cNvSpPr>
            <p:nvPr/>
          </p:nvSpPr>
          <p:spPr bwMode="auto">
            <a:xfrm>
              <a:off x="2064" y="20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4" name="Rectangle 106"/>
            <p:cNvSpPr>
              <a:spLocks noChangeArrowheads="1"/>
            </p:cNvSpPr>
            <p:nvPr/>
          </p:nvSpPr>
          <p:spPr bwMode="auto">
            <a:xfrm>
              <a:off x="2064" y="23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5" name="Rectangle 107"/>
            <p:cNvSpPr>
              <a:spLocks noChangeArrowheads="1"/>
            </p:cNvSpPr>
            <p:nvPr/>
          </p:nvSpPr>
          <p:spPr bwMode="auto">
            <a:xfrm>
              <a:off x="2064" y="25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6" name="Rectangle 108"/>
            <p:cNvSpPr>
              <a:spLocks noChangeArrowheads="1"/>
            </p:cNvSpPr>
            <p:nvPr/>
          </p:nvSpPr>
          <p:spPr bwMode="auto">
            <a:xfrm>
              <a:off x="2064" y="28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7" name="Rectangle 109"/>
            <p:cNvSpPr>
              <a:spLocks noChangeArrowheads="1"/>
            </p:cNvSpPr>
            <p:nvPr/>
          </p:nvSpPr>
          <p:spPr bwMode="auto">
            <a:xfrm>
              <a:off x="2064" y="31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kumimoji="1" lang="zh-CN" altLang="zh-CN" sz="1800">
                <a:latin typeface="Times New Roman" panose="02020603050405020304" pitchFamily="18" charset="0"/>
              </a:endParaRPr>
            </a:p>
          </p:txBody>
        </p:sp>
        <p:sp>
          <p:nvSpPr>
            <p:cNvPr id="7288" name="Freeform 110"/>
            <p:cNvSpPr/>
            <p:nvPr/>
          </p:nvSpPr>
          <p:spPr bwMode="auto">
            <a:xfrm>
              <a:off x="1440" y="1248"/>
              <a:ext cx="344" cy="480"/>
            </a:xfrm>
            <a:custGeom>
              <a:avLst/>
              <a:gdLst>
                <a:gd name="T0" fmla="*/ 0 w 344"/>
                <a:gd name="T1" fmla="*/ 0 h 480"/>
                <a:gd name="T2" fmla="*/ 288 w 344"/>
                <a:gd name="T3" fmla="*/ 240 h 480"/>
                <a:gd name="T4" fmla="*/ 336 w 344"/>
                <a:gd name="T5" fmla="*/ 480 h 48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4" h="480">
                  <a:moveTo>
                    <a:pt x="0" y="0"/>
                  </a:moveTo>
                  <a:cubicBezTo>
                    <a:pt x="116" y="80"/>
                    <a:pt x="232" y="160"/>
                    <a:pt x="288" y="240"/>
                  </a:cubicBezTo>
                  <a:cubicBezTo>
                    <a:pt x="344" y="320"/>
                    <a:pt x="340" y="400"/>
                    <a:pt x="336" y="480"/>
                  </a:cubicBezTo>
                </a:path>
              </a:pathLst>
            </a:custGeom>
            <a:noFill/>
            <a:ln w="28575" cmpd="sng">
              <a:solidFill>
                <a:srgbClr val="FF0000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89" name="Line 111"/>
            <p:cNvSpPr>
              <a:spLocks noChangeShapeType="1"/>
            </p:cNvSpPr>
            <p:nvPr/>
          </p:nvSpPr>
          <p:spPr bwMode="auto">
            <a:xfrm flipH="1">
              <a:off x="1344" y="1872"/>
              <a:ext cx="384" cy="432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90" name="Text Box 112"/>
            <p:cNvSpPr txBox="1">
              <a:spLocks noChangeArrowheads="1"/>
            </p:cNvSpPr>
            <p:nvPr/>
          </p:nvSpPr>
          <p:spPr bwMode="auto">
            <a:xfrm>
              <a:off x="1104" y="912"/>
              <a:ext cx="54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000">
                  <a:solidFill>
                    <a:srgbClr val="FF0000"/>
                  </a:solidFill>
                  <a:latin typeface="Times New Roman" panose="02020603050405020304" pitchFamily="18" charset="0"/>
                </a:rPr>
                <a:t>test.c</a:t>
              </a:r>
            </a:p>
          </p:txBody>
        </p:sp>
        <p:sp>
          <p:nvSpPr>
            <p:cNvPr id="7291" name="Freeform 113"/>
            <p:cNvSpPr/>
            <p:nvPr/>
          </p:nvSpPr>
          <p:spPr bwMode="auto">
            <a:xfrm>
              <a:off x="1296" y="1872"/>
              <a:ext cx="1" cy="432"/>
            </a:xfrm>
            <a:custGeom>
              <a:avLst/>
              <a:gdLst>
                <a:gd name="T0" fmla="*/ 0 w 1"/>
                <a:gd name="T1" fmla="*/ 432 h 432"/>
                <a:gd name="T2" fmla="*/ 0 w 1"/>
                <a:gd name="T3" fmla="*/ 336 h 432"/>
                <a:gd name="T4" fmla="*/ 0 w 1"/>
                <a:gd name="T5" fmla="*/ 0 h 43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" h="432">
                  <a:moveTo>
                    <a:pt x="0" y="432"/>
                  </a:moveTo>
                  <a:cubicBezTo>
                    <a:pt x="0" y="420"/>
                    <a:pt x="0" y="408"/>
                    <a:pt x="0" y="336"/>
                  </a:cubicBezTo>
                  <a:cubicBezTo>
                    <a:pt x="0" y="264"/>
                    <a:pt x="0" y="132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181" name="Text Box 114"/>
          <p:cNvSpPr txBox="1">
            <a:spLocks noChangeArrowheads="1"/>
          </p:cNvSpPr>
          <p:nvPr/>
        </p:nvSpPr>
        <p:spPr bwMode="auto">
          <a:xfrm>
            <a:off x="36036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0000C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盘块链式分配</a:t>
            </a:r>
          </a:p>
        </p:txBody>
      </p:sp>
      <p:sp>
        <p:nvSpPr>
          <p:cNvPr id="7182" name="Text Box 115"/>
          <p:cNvSpPr txBox="1">
            <a:spLocks noChangeArrowheads="1"/>
          </p:cNvSpPr>
          <p:nvPr/>
        </p:nvSpPr>
        <p:spPr bwMode="auto">
          <a:xfrm>
            <a:off x="6423025" y="13716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>
                <a:solidFill>
                  <a:srgbClr val="FF0000"/>
                </a:solidFill>
              </a:rPr>
              <a:t>盘块索引分配</a:t>
            </a:r>
          </a:p>
        </p:txBody>
      </p:sp>
      <p:grpSp>
        <p:nvGrpSpPr>
          <p:cNvPr id="7183" name="Group 116"/>
          <p:cNvGrpSpPr/>
          <p:nvPr/>
        </p:nvGrpSpPr>
        <p:grpSpPr bwMode="auto">
          <a:xfrm>
            <a:off x="6651625" y="2486025"/>
            <a:ext cx="1676400" cy="3429000"/>
            <a:chOff x="768" y="816"/>
            <a:chExt cx="1056" cy="2160"/>
          </a:xfrm>
        </p:grpSpPr>
        <p:sp>
          <p:nvSpPr>
            <p:cNvPr id="7191" name="Rectangle 117"/>
            <p:cNvSpPr>
              <a:spLocks noChangeArrowheads="1"/>
            </p:cNvSpPr>
            <p:nvPr/>
          </p:nvSpPr>
          <p:spPr bwMode="auto">
            <a:xfrm>
              <a:off x="768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7192" name="Rectangle 118"/>
            <p:cNvSpPr>
              <a:spLocks noChangeArrowheads="1"/>
            </p:cNvSpPr>
            <p:nvPr/>
          </p:nvSpPr>
          <p:spPr bwMode="auto">
            <a:xfrm>
              <a:off x="1056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193" name="Rectangle 119"/>
            <p:cNvSpPr>
              <a:spLocks noChangeArrowheads="1"/>
            </p:cNvSpPr>
            <p:nvPr/>
          </p:nvSpPr>
          <p:spPr bwMode="auto">
            <a:xfrm>
              <a:off x="1344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194" name="Rectangle 120"/>
            <p:cNvSpPr>
              <a:spLocks noChangeArrowheads="1"/>
            </p:cNvSpPr>
            <p:nvPr/>
          </p:nvSpPr>
          <p:spPr bwMode="auto">
            <a:xfrm>
              <a:off x="1632" y="81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95" name="Rectangle 121"/>
            <p:cNvSpPr>
              <a:spLocks noChangeArrowheads="1"/>
            </p:cNvSpPr>
            <p:nvPr/>
          </p:nvSpPr>
          <p:spPr bwMode="auto">
            <a:xfrm>
              <a:off x="768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7196" name="Rectangle 122"/>
            <p:cNvSpPr>
              <a:spLocks noChangeArrowheads="1"/>
            </p:cNvSpPr>
            <p:nvPr/>
          </p:nvSpPr>
          <p:spPr bwMode="auto">
            <a:xfrm>
              <a:off x="1056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197" name="Rectangle 123"/>
            <p:cNvSpPr>
              <a:spLocks noChangeArrowheads="1"/>
            </p:cNvSpPr>
            <p:nvPr/>
          </p:nvSpPr>
          <p:spPr bwMode="auto">
            <a:xfrm>
              <a:off x="1344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198" name="Rectangle 124"/>
            <p:cNvSpPr>
              <a:spLocks noChangeArrowheads="1"/>
            </p:cNvSpPr>
            <p:nvPr/>
          </p:nvSpPr>
          <p:spPr bwMode="auto">
            <a:xfrm>
              <a:off x="1632" y="110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199" name="Rectangle 125"/>
            <p:cNvSpPr>
              <a:spLocks noChangeArrowheads="1"/>
            </p:cNvSpPr>
            <p:nvPr/>
          </p:nvSpPr>
          <p:spPr bwMode="auto">
            <a:xfrm>
              <a:off x="768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200" name="Rectangle 126"/>
            <p:cNvSpPr>
              <a:spLocks noChangeArrowheads="1"/>
            </p:cNvSpPr>
            <p:nvPr/>
          </p:nvSpPr>
          <p:spPr bwMode="auto">
            <a:xfrm>
              <a:off x="1056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7201" name="Rectangle 127"/>
            <p:cNvSpPr>
              <a:spLocks noChangeArrowheads="1"/>
            </p:cNvSpPr>
            <p:nvPr/>
          </p:nvSpPr>
          <p:spPr bwMode="auto">
            <a:xfrm>
              <a:off x="1344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7202" name="Rectangle 128"/>
            <p:cNvSpPr>
              <a:spLocks noChangeArrowheads="1"/>
            </p:cNvSpPr>
            <p:nvPr/>
          </p:nvSpPr>
          <p:spPr bwMode="auto">
            <a:xfrm>
              <a:off x="1632" y="139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7203" name="Rectangle 129"/>
            <p:cNvSpPr>
              <a:spLocks noChangeArrowheads="1"/>
            </p:cNvSpPr>
            <p:nvPr/>
          </p:nvSpPr>
          <p:spPr bwMode="auto">
            <a:xfrm>
              <a:off x="768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7204" name="Rectangle 130"/>
            <p:cNvSpPr>
              <a:spLocks noChangeArrowheads="1"/>
            </p:cNvSpPr>
            <p:nvPr/>
          </p:nvSpPr>
          <p:spPr bwMode="auto">
            <a:xfrm>
              <a:off x="1056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7205" name="Rectangle 131"/>
            <p:cNvSpPr>
              <a:spLocks noChangeArrowheads="1"/>
            </p:cNvSpPr>
            <p:nvPr/>
          </p:nvSpPr>
          <p:spPr bwMode="auto">
            <a:xfrm>
              <a:off x="1344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7206" name="Rectangle 132"/>
            <p:cNvSpPr>
              <a:spLocks noChangeArrowheads="1"/>
            </p:cNvSpPr>
            <p:nvPr/>
          </p:nvSpPr>
          <p:spPr bwMode="auto">
            <a:xfrm>
              <a:off x="1632" y="1680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7207" name="Rectangle 133"/>
            <p:cNvSpPr>
              <a:spLocks noChangeArrowheads="1"/>
            </p:cNvSpPr>
            <p:nvPr/>
          </p:nvSpPr>
          <p:spPr bwMode="auto">
            <a:xfrm>
              <a:off x="768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7208" name="Rectangle 134"/>
            <p:cNvSpPr>
              <a:spLocks noChangeArrowheads="1"/>
            </p:cNvSpPr>
            <p:nvPr/>
          </p:nvSpPr>
          <p:spPr bwMode="auto">
            <a:xfrm>
              <a:off x="1056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7209" name="Rectangle 135"/>
            <p:cNvSpPr>
              <a:spLocks noChangeArrowheads="1"/>
            </p:cNvSpPr>
            <p:nvPr/>
          </p:nvSpPr>
          <p:spPr bwMode="auto">
            <a:xfrm>
              <a:off x="1344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7210" name="Rectangle 136"/>
            <p:cNvSpPr>
              <a:spLocks noChangeArrowheads="1"/>
            </p:cNvSpPr>
            <p:nvPr/>
          </p:nvSpPr>
          <p:spPr bwMode="auto">
            <a:xfrm>
              <a:off x="1632" y="1968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solidFill>
                    <a:srgbClr val="FF0000"/>
                  </a:solidFill>
                  <a:latin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7211" name="Rectangle 137"/>
            <p:cNvSpPr>
              <a:spLocks noChangeArrowheads="1"/>
            </p:cNvSpPr>
            <p:nvPr/>
          </p:nvSpPr>
          <p:spPr bwMode="auto">
            <a:xfrm>
              <a:off x="768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7212" name="Rectangle 138"/>
            <p:cNvSpPr>
              <a:spLocks noChangeArrowheads="1"/>
            </p:cNvSpPr>
            <p:nvPr/>
          </p:nvSpPr>
          <p:spPr bwMode="auto">
            <a:xfrm>
              <a:off x="1056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7213" name="Rectangle 139"/>
            <p:cNvSpPr>
              <a:spLocks noChangeArrowheads="1"/>
            </p:cNvSpPr>
            <p:nvPr/>
          </p:nvSpPr>
          <p:spPr bwMode="auto">
            <a:xfrm>
              <a:off x="1344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7214" name="Rectangle 140"/>
            <p:cNvSpPr>
              <a:spLocks noChangeArrowheads="1"/>
            </p:cNvSpPr>
            <p:nvPr/>
          </p:nvSpPr>
          <p:spPr bwMode="auto">
            <a:xfrm>
              <a:off x="1632" y="2256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7215" name="Rectangle 141"/>
            <p:cNvSpPr>
              <a:spLocks noChangeArrowheads="1"/>
            </p:cNvSpPr>
            <p:nvPr/>
          </p:nvSpPr>
          <p:spPr bwMode="auto">
            <a:xfrm>
              <a:off x="768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7216" name="Rectangle 142"/>
            <p:cNvSpPr>
              <a:spLocks noChangeArrowheads="1"/>
            </p:cNvSpPr>
            <p:nvPr/>
          </p:nvSpPr>
          <p:spPr bwMode="auto">
            <a:xfrm>
              <a:off x="1056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7217" name="Rectangle 143"/>
            <p:cNvSpPr>
              <a:spLocks noChangeArrowheads="1"/>
            </p:cNvSpPr>
            <p:nvPr/>
          </p:nvSpPr>
          <p:spPr bwMode="auto">
            <a:xfrm>
              <a:off x="1344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26</a:t>
              </a:r>
            </a:p>
          </p:txBody>
        </p:sp>
        <p:sp>
          <p:nvSpPr>
            <p:cNvPr id="7218" name="Rectangle 144"/>
            <p:cNvSpPr>
              <a:spLocks noChangeArrowheads="1"/>
            </p:cNvSpPr>
            <p:nvPr/>
          </p:nvSpPr>
          <p:spPr bwMode="auto">
            <a:xfrm>
              <a:off x="1632" y="2544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27</a:t>
              </a:r>
            </a:p>
          </p:txBody>
        </p:sp>
        <p:sp>
          <p:nvSpPr>
            <p:cNvPr id="7219" name="Rectangle 145"/>
            <p:cNvSpPr>
              <a:spLocks noChangeArrowheads="1"/>
            </p:cNvSpPr>
            <p:nvPr/>
          </p:nvSpPr>
          <p:spPr bwMode="auto">
            <a:xfrm>
              <a:off x="768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28</a:t>
              </a:r>
            </a:p>
          </p:txBody>
        </p:sp>
        <p:sp>
          <p:nvSpPr>
            <p:cNvPr id="7220" name="Rectangle 146"/>
            <p:cNvSpPr>
              <a:spLocks noChangeArrowheads="1"/>
            </p:cNvSpPr>
            <p:nvPr/>
          </p:nvSpPr>
          <p:spPr bwMode="auto">
            <a:xfrm>
              <a:off x="1056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29</a:t>
              </a:r>
            </a:p>
          </p:txBody>
        </p:sp>
        <p:sp>
          <p:nvSpPr>
            <p:cNvPr id="7221" name="Rectangle 147"/>
            <p:cNvSpPr>
              <a:spLocks noChangeArrowheads="1"/>
            </p:cNvSpPr>
            <p:nvPr/>
          </p:nvSpPr>
          <p:spPr bwMode="auto">
            <a:xfrm>
              <a:off x="1344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30</a:t>
              </a:r>
            </a:p>
          </p:txBody>
        </p:sp>
        <p:sp>
          <p:nvSpPr>
            <p:cNvPr id="7222" name="Rectangle 148"/>
            <p:cNvSpPr>
              <a:spLocks noChangeArrowheads="1"/>
            </p:cNvSpPr>
            <p:nvPr/>
          </p:nvSpPr>
          <p:spPr bwMode="auto">
            <a:xfrm>
              <a:off x="1632" y="2832"/>
              <a:ext cx="192" cy="14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800">
                  <a:latin typeface="Times New Roman" panose="02020603050405020304" pitchFamily="18" charset="0"/>
                </a:rPr>
                <a:t>31</a:t>
              </a:r>
            </a:p>
          </p:txBody>
        </p:sp>
      </p:grpSp>
      <p:sp>
        <p:nvSpPr>
          <p:cNvPr id="7184" name="AutoShape 149"/>
          <p:cNvSpPr>
            <a:spLocks noChangeArrowheads="1"/>
          </p:cNvSpPr>
          <p:nvPr/>
        </p:nvSpPr>
        <p:spPr bwMode="auto">
          <a:xfrm>
            <a:off x="6423025" y="1905000"/>
            <a:ext cx="2133600" cy="4191000"/>
          </a:xfrm>
          <a:prstGeom prst="can">
            <a:avLst>
              <a:gd name="adj" fmla="val 25499"/>
            </a:avLst>
          </a:prstGeom>
          <a:noFill/>
          <a:ln w="285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5" name="Oval 150"/>
          <p:cNvSpPr>
            <a:spLocks noChangeArrowheads="1"/>
          </p:cNvSpPr>
          <p:nvPr/>
        </p:nvSpPr>
        <p:spPr bwMode="auto">
          <a:xfrm>
            <a:off x="7947025" y="4162425"/>
            <a:ext cx="533400" cy="5334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7186" name="Line 151"/>
          <p:cNvSpPr>
            <a:spLocks noChangeShapeType="1"/>
          </p:cNvSpPr>
          <p:nvPr/>
        </p:nvSpPr>
        <p:spPr bwMode="auto">
          <a:xfrm flipH="1" flipV="1">
            <a:off x="7261225" y="2714625"/>
            <a:ext cx="1066800" cy="16002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7" name="Line 152"/>
          <p:cNvSpPr>
            <a:spLocks noChangeShapeType="1"/>
          </p:cNvSpPr>
          <p:nvPr/>
        </p:nvSpPr>
        <p:spPr bwMode="auto">
          <a:xfrm flipH="1" flipV="1">
            <a:off x="7718425" y="3629025"/>
            <a:ext cx="4572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8" name="Line 153"/>
          <p:cNvSpPr>
            <a:spLocks noChangeShapeType="1"/>
          </p:cNvSpPr>
          <p:nvPr/>
        </p:nvSpPr>
        <p:spPr bwMode="auto">
          <a:xfrm flipH="1" flipV="1">
            <a:off x="7261225" y="3629025"/>
            <a:ext cx="762000" cy="685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89" name="Freeform 154"/>
          <p:cNvSpPr/>
          <p:nvPr/>
        </p:nvSpPr>
        <p:spPr bwMode="auto">
          <a:xfrm>
            <a:off x="7337425" y="4543425"/>
            <a:ext cx="685800" cy="152400"/>
          </a:xfrm>
          <a:custGeom>
            <a:avLst/>
            <a:gdLst>
              <a:gd name="T0" fmla="*/ 2147483647 w 432"/>
              <a:gd name="T1" fmla="*/ 0 h 96"/>
              <a:gd name="T2" fmla="*/ 2147483647 w 432"/>
              <a:gd name="T3" fmla="*/ 2147483647 h 96"/>
              <a:gd name="T4" fmla="*/ 0 w 432"/>
              <a:gd name="T5" fmla="*/ 0 h 9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" h="96">
                <a:moveTo>
                  <a:pt x="432" y="0"/>
                </a:moveTo>
                <a:cubicBezTo>
                  <a:pt x="372" y="48"/>
                  <a:pt x="312" y="96"/>
                  <a:pt x="240" y="96"/>
                </a:cubicBezTo>
                <a:cubicBezTo>
                  <a:pt x="168" y="96"/>
                  <a:pt x="84" y="48"/>
                  <a:pt x="0" y="0"/>
                </a:cubicBezTo>
              </a:path>
            </a:pathLst>
          </a:custGeom>
          <a:noFill/>
          <a:ln w="28575" cmpd="sng">
            <a:solidFill>
              <a:srgbClr val="FF0000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190" name="Text Box 155"/>
          <p:cNvSpPr txBox="1">
            <a:spLocks noChangeArrowheads="1"/>
          </p:cNvSpPr>
          <p:nvPr/>
        </p:nvSpPr>
        <p:spPr bwMode="auto">
          <a:xfrm>
            <a:off x="8099425" y="4495800"/>
            <a:ext cx="8604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2000">
                <a:solidFill>
                  <a:srgbClr val="FF0000"/>
                </a:solidFill>
                <a:latin typeface="Times New Roman" panose="02020603050405020304" pitchFamily="18" charset="0"/>
              </a:rPr>
              <a:t>test.c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18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6312" name="Group 104"/>
          <p:cNvGraphicFramePr>
            <a:graphicFrameLocks noGrp="1"/>
          </p:cNvGraphicFramePr>
          <p:nvPr/>
        </p:nvGraphicFramePr>
        <p:xfrm>
          <a:off x="1828800" y="2759075"/>
          <a:ext cx="6781800" cy="288925"/>
        </p:xfrm>
        <a:graphic>
          <a:graphicData uri="http://schemas.openxmlformats.org/drawingml/2006/table">
            <a:tbl>
              <a:tblPr/>
              <a:tblGrid>
                <a:gridCol w="266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286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88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endParaRPr kumimoji="0" lang="zh-CN" altLang="zh-CN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endParaRPr kumimoji="0" lang="zh-CN" altLang="zh-CN" sz="7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n-3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n-2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n-1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7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6246" name="Rectangle 38"/>
          <p:cNvSpPr>
            <a:spLocks noChangeArrowheads="1"/>
          </p:cNvSpPr>
          <p:nvPr/>
        </p:nvSpPr>
        <p:spPr bwMode="auto">
          <a:xfrm>
            <a:off x="471488" y="1857375"/>
            <a:ext cx="1128712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磁盘信息  </a:t>
            </a:r>
            <a:endParaRPr kumimoji="1" lang="zh-CN" altLang="en-US" sz="1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6247" name="Group 39"/>
          <p:cNvGrpSpPr/>
          <p:nvPr/>
        </p:nvGrpSpPr>
        <p:grpSpPr bwMode="auto">
          <a:xfrm>
            <a:off x="1600200" y="1828800"/>
            <a:ext cx="7239000" cy="381000"/>
            <a:chOff x="1008" y="1248"/>
            <a:chExt cx="4560" cy="240"/>
          </a:xfrm>
        </p:grpSpPr>
        <p:sp>
          <p:nvSpPr>
            <p:cNvPr id="44131" name="Rectangle 40"/>
            <p:cNvSpPr>
              <a:spLocks noChangeArrowheads="1"/>
            </p:cNvSpPr>
            <p:nvPr/>
          </p:nvSpPr>
          <p:spPr bwMode="auto">
            <a:xfrm>
              <a:off x="1008" y="12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0110111…0000101</a:t>
              </a:r>
              <a:endParaRPr kumimoji="1" lang="en-US" altLang="zh-CN" sz="4400" b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132" name="Rectangle 41"/>
            <p:cNvSpPr>
              <a:spLocks noChangeArrowheads="1"/>
            </p:cNvSpPr>
            <p:nvPr/>
          </p:nvSpPr>
          <p:spPr bwMode="auto">
            <a:xfrm>
              <a:off x="2688" y="1248"/>
              <a:ext cx="1104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1010100…0110100</a:t>
              </a:r>
              <a:endParaRPr kumimoji="1" lang="en-US" altLang="zh-CN" sz="4400" b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133" name="Rectangle 42"/>
            <p:cNvSpPr>
              <a:spLocks noChangeArrowheads="1"/>
            </p:cNvSpPr>
            <p:nvPr/>
          </p:nvSpPr>
          <p:spPr bwMode="auto">
            <a:xfrm>
              <a:off x="4320" y="1248"/>
              <a:ext cx="124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    01101…011011011</a:t>
              </a:r>
              <a:endParaRPr kumimoji="1" lang="en-US" altLang="zh-CN" sz="4400" b="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4134" name="Rectangle 43"/>
            <p:cNvSpPr>
              <a:spLocks noChangeArrowheads="1"/>
            </p:cNvSpPr>
            <p:nvPr/>
          </p:nvSpPr>
          <p:spPr bwMode="auto">
            <a:xfrm>
              <a:off x="1008" y="1248"/>
              <a:ext cx="4560" cy="240"/>
            </a:xfrm>
            <a:prstGeom prst="rect">
              <a:avLst/>
            </a:prstGeom>
            <a:noFill/>
            <a:ln w="19050">
              <a:solidFill>
                <a:srgbClr val="0000FF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                      … …                          … …</a:t>
              </a:r>
            </a:p>
          </p:txBody>
        </p:sp>
      </p:grpSp>
      <p:grpSp>
        <p:nvGrpSpPr>
          <p:cNvPr id="606252" name="Group 44"/>
          <p:cNvGrpSpPr/>
          <p:nvPr/>
        </p:nvGrpSpPr>
        <p:grpSpPr bwMode="auto">
          <a:xfrm>
            <a:off x="1690688" y="2286000"/>
            <a:ext cx="6996112" cy="381000"/>
            <a:chOff x="1065" y="1440"/>
            <a:chExt cx="4407" cy="240"/>
          </a:xfrm>
        </p:grpSpPr>
        <p:sp>
          <p:nvSpPr>
            <p:cNvPr id="44128" name="AutoShape 45"/>
            <p:cNvSpPr/>
            <p:nvPr/>
          </p:nvSpPr>
          <p:spPr bwMode="auto">
            <a:xfrm rot="5400000">
              <a:off x="1425" y="1080"/>
              <a:ext cx="240" cy="960"/>
            </a:xfrm>
            <a:prstGeom prst="rightBrace">
              <a:avLst>
                <a:gd name="adj1" fmla="val 33333"/>
                <a:gd name="adj2" fmla="val 83333"/>
              </a:avLst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29" name="AutoShape 46"/>
            <p:cNvSpPr/>
            <p:nvPr/>
          </p:nvSpPr>
          <p:spPr bwMode="auto">
            <a:xfrm rot="5400000">
              <a:off x="3096" y="1080"/>
              <a:ext cx="240" cy="960"/>
            </a:xfrm>
            <a:prstGeom prst="rightBrace">
              <a:avLst>
                <a:gd name="adj1" fmla="val 33333"/>
                <a:gd name="adj2" fmla="val 54792"/>
              </a:avLst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30" name="AutoShape 47"/>
            <p:cNvSpPr/>
            <p:nvPr/>
          </p:nvSpPr>
          <p:spPr bwMode="auto">
            <a:xfrm rot="5400000">
              <a:off x="4872" y="1080"/>
              <a:ext cx="240" cy="960"/>
            </a:xfrm>
            <a:prstGeom prst="rightBrace">
              <a:avLst>
                <a:gd name="adj1" fmla="val 33333"/>
                <a:gd name="adj2" fmla="val 16667"/>
              </a:avLst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aphicFrame>
        <p:nvGraphicFramePr>
          <p:cNvPr id="606256" name="Group 48"/>
          <p:cNvGraphicFramePr>
            <a:graphicFrameLocks noGrp="1"/>
          </p:cNvGraphicFramePr>
          <p:nvPr/>
        </p:nvGraphicFramePr>
        <p:xfrm>
          <a:off x="1828800" y="3505200"/>
          <a:ext cx="6781800" cy="304800"/>
        </p:xfrm>
        <a:graphic>
          <a:graphicData uri="http://schemas.openxmlformats.org/drawingml/2006/table">
            <a:tbl>
              <a:tblPr/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4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endParaRPr kumimoji="0" lang="zh-CN" altLang="zh-CN" sz="1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… …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06274" name="Group 66"/>
          <p:cNvGrpSpPr/>
          <p:nvPr/>
        </p:nvGrpSpPr>
        <p:grpSpPr bwMode="auto">
          <a:xfrm>
            <a:off x="1843088" y="3181350"/>
            <a:ext cx="6724650" cy="247650"/>
            <a:chOff x="1161" y="1872"/>
            <a:chExt cx="4236" cy="156"/>
          </a:xfrm>
        </p:grpSpPr>
        <p:sp>
          <p:nvSpPr>
            <p:cNvPr id="44125" name="AutoShape 67"/>
            <p:cNvSpPr/>
            <p:nvPr/>
          </p:nvSpPr>
          <p:spPr bwMode="auto">
            <a:xfrm rot="5400000">
              <a:off x="1493" y="1540"/>
              <a:ext cx="144" cy="807"/>
            </a:xfrm>
            <a:prstGeom prst="rightBrace">
              <a:avLst>
                <a:gd name="adj1" fmla="val 46701"/>
                <a:gd name="adj2" fmla="val 50431"/>
              </a:avLst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26" name="AutoShape 68"/>
            <p:cNvSpPr/>
            <p:nvPr/>
          </p:nvSpPr>
          <p:spPr bwMode="auto">
            <a:xfrm rot="5400000">
              <a:off x="3012" y="1488"/>
              <a:ext cx="156" cy="924"/>
            </a:xfrm>
            <a:prstGeom prst="rightBrace">
              <a:avLst>
                <a:gd name="adj1" fmla="val 49359"/>
                <a:gd name="adj2" fmla="val 50431"/>
              </a:avLst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  <p:sp>
          <p:nvSpPr>
            <p:cNvPr id="44127" name="AutoShape 69"/>
            <p:cNvSpPr/>
            <p:nvPr/>
          </p:nvSpPr>
          <p:spPr bwMode="auto">
            <a:xfrm rot="5400000">
              <a:off x="4922" y="1540"/>
              <a:ext cx="144" cy="807"/>
            </a:xfrm>
            <a:prstGeom prst="rightBrace">
              <a:avLst>
                <a:gd name="adj1" fmla="val 46701"/>
                <a:gd name="adj2" fmla="val 50431"/>
              </a:avLst>
            </a:prstGeom>
            <a:noFill/>
            <a:ln w="19050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8000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06278" name="Rectangle 70"/>
          <p:cNvSpPr>
            <a:spLocks noChangeArrowheads="1"/>
          </p:cNvSpPr>
          <p:nvPr/>
        </p:nvSpPr>
        <p:spPr bwMode="auto">
          <a:xfrm>
            <a:off x="457200" y="2738438"/>
            <a:ext cx="11430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磁盘扇区  </a:t>
            </a:r>
            <a:endParaRPr kumimoji="1" lang="zh-CN" altLang="en-US" sz="160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6279" name="Rectangle 71"/>
          <p:cNvSpPr>
            <a:spLocks noChangeArrowheads="1"/>
          </p:cNvSpPr>
          <p:nvPr/>
        </p:nvSpPr>
        <p:spPr bwMode="auto">
          <a:xfrm>
            <a:off x="471488" y="3505200"/>
            <a:ext cx="1128712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簇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=2x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扇区</a:t>
            </a:r>
            <a:endParaRPr kumimoji="1" lang="zh-CN" altLang="en-US" sz="1600" dirty="0">
              <a:solidFill>
                <a:schemeClr val="tx2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6280" name="Rectangle 72"/>
          <p:cNvSpPr>
            <a:spLocks noChangeArrowheads="1"/>
          </p:cNvSpPr>
          <p:nvPr/>
        </p:nvSpPr>
        <p:spPr bwMode="auto">
          <a:xfrm>
            <a:off x="457200" y="4644231"/>
            <a:ext cx="1295400" cy="8270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rgbClr val="0000CC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目录或文件</a:t>
            </a:r>
            <a:endParaRPr kumimoji="1" lang="en-US" altLang="zh-CN" sz="1600" dirty="0">
              <a:solidFill>
                <a:srgbClr val="0000CC"/>
              </a:solidFill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rgbClr val="0000CC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簇的链式分配</a:t>
            </a:r>
          </a:p>
        </p:txBody>
      </p:sp>
      <p:grpSp>
        <p:nvGrpSpPr>
          <p:cNvPr id="606281" name="Group 73"/>
          <p:cNvGrpSpPr/>
          <p:nvPr/>
        </p:nvGrpSpPr>
        <p:grpSpPr bwMode="auto">
          <a:xfrm>
            <a:off x="1860550" y="4267200"/>
            <a:ext cx="1797050" cy="1752600"/>
            <a:chOff x="1172" y="2688"/>
            <a:chExt cx="1132" cy="1104"/>
          </a:xfrm>
        </p:grpSpPr>
        <p:sp>
          <p:nvSpPr>
            <p:cNvPr id="44118" name="Rectangle 74"/>
            <p:cNvSpPr>
              <a:spLocks noChangeArrowheads="1"/>
            </p:cNvSpPr>
            <p:nvPr/>
          </p:nvSpPr>
          <p:spPr bwMode="auto">
            <a:xfrm>
              <a:off x="1200" y="2688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4119" name="Rectangle 75"/>
            <p:cNvSpPr>
              <a:spLocks noChangeArrowheads="1"/>
            </p:cNvSpPr>
            <p:nvPr/>
          </p:nvSpPr>
          <p:spPr bwMode="auto">
            <a:xfrm>
              <a:off x="1296" y="2994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4120" name="Rectangle 76"/>
            <p:cNvSpPr>
              <a:spLocks noChangeArrowheads="1"/>
            </p:cNvSpPr>
            <p:nvPr/>
          </p:nvSpPr>
          <p:spPr bwMode="auto">
            <a:xfrm>
              <a:off x="1392" y="3312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44121" name="Freeform 77"/>
            <p:cNvSpPr/>
            <p:nvPr/>
          </p:nvSpPr>
          <p:spPr bwMode="auto">
            <a:xfrm>
              <a:off x="1172" y="2779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22" name="Freeform 78"/>
            <p:cNvSpPr/>
            <p:nvPr/>
          </p:nvSpPr>
          <p:spPr bwMode="auto">
            <a:xfrm>
              <a:off x="1268" y="3095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rnd" cmpd="sng">
              <a:solidFill>
                <a:srgbClr val="0000FF"/>
              </a:solidFill>
              <a:prstDash val="sysDot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23" name="Freeform 79"/>
            <p:cNvSpPr/>
            <p:nvPr/>
          </p:nvSpPr>
          <p:spPr bwMode="auto">
            <a:xfrm>
              <a:off x="1353" y="3401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24" name="Rectangle 80"/>
            <p:cNvSpPr>
              <a:spLocks noChangeArrowheads="1"/>
            </p:cNvSpPr>
            <p:nvPr/>
          </p:nvSpPr>
          <p:spPr bwMode="auto">
            <a:xfrm>
              <a:off x="1488" y="3600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06289" name="Group 81"/>
          <p:cNvGrpSpPr/>
          <p:nvPr/>
        </p:nvGrpSpPr>
        <p:grpSpPr bwMode="auto">
          <a:xfrm>
            <a:off x="3689350" y="4267200"/>
            <a:ext cx="1797050" cy="1752600"/>
            <a:chOff x="1172" y="2688"/>
            <a:chExt cx="1132" cy="1104"/>
          </a:xfrm>
        </p:grpSpPr>
        <p:sp>
          <p:nvSpPr>
            <p:cNvPr id="44111" name="Rectangle 82"/>
            <p:cNvSpPr>
              <a:spLocks noChangeArrowheads="1"/>
            </p:cNvSpPr>
            <p:nvPr/>
          </p:nvSpPr>
          <p:spPr bwMode="auto">
            <a:xfrm>
              <a:off x="1200" y="2688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 i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4112" name="Rectangle 83"/>
            <p:cNvSpPr>
              <a:spLocks noChangeArrowheads="1"/>
            </p:cNvSpPr>
            <p:nvPr/>
          </p:nvSpPr>
          <p:spPr bwMode="auto">
            <a:xfrm>
              <a:off x="1296" y="2994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</a:t>
              </a:r>
              <a:r>
                <a:rPr kumimoji="1" lang="en-US" altLang="zh-CN" sz="1600" dirty="0">
                  <a:solidFill>
                    <a:srgbClr val="CC0000"/>
                  </a:solidFill>
                  <a:latin typeface="Times New Roman" panose="02020603050405020304" pitchFamily="18" charset="0"/>
                </a:rPr>
                <a:t> j</a:t>
              </a: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4113" name="Rectangle 84"/>
            <p:cNvSpPr>
              <a:spLocks noChangeArrowheads="1"/>
            </p:cNvSpPr>
            <p:nvPr/>
          </p:nvSpPr>
          <p:spPr bwMode="auto">
            <a:xfrm>
              <a:off x="1392" y="3312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 p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4114" name="Freeform 85"/>
            <p:cNvSpPr/>
            <p:nvPr/>
          </p:nvSpPr>
          <p:spPr bwMode="auto">
            <a:xfrm>
              <a:off x="1172" y="2779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5" name="Freeform 86"/>
            <p:cNvSpPr/>
            <p:nvPr/>
          </p:nvSpPr>
          <p:spPr bwMode="auto">
            <a:xfrm>
              <a:off x="1268" y="3095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rnd" cmpd="sng">
              <a:solidFill>
                <a:srgbClr val="0000FF"/>
              </a:solidFill>
              <a:prstDash val="sysDot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6" name="Freeform 87"/>
            <p:cNvSpPr/>
            <p:nvPr/>
          </p:nvSpPr>
          <p:spPr bwMode="auto">
            <a:xfrm>
              <a:off x="1353" y="3401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7" name="Rectangle 88"/>
            <p:cNvSpPr>
              <a:spLocks noChangeArrowheads="1"/>
            </p:cNvSpPr>
            <p:nvPr/>
          </p:nvSpPr>
          <p:spPr bwMode="auto">
            <a:xfrm>
              <a:off x="1488" y="3600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06297" name="Group 89"/>
          <p:cNvGrpSpPr/>
          <p:nvPr/>
        </p:nvGrpSpPr>
        <p:grpSpPr bwMode="auto">
          <a:xfrm>
            <a:off x="6356350" y="4267200"/>
            <a:ext cx="1797050" cy="1752600"/>
            <a:chOff x="1172" y="2688"/>
            <a:chExt cx="1132" cy="1104"/>
          </a:xfrm>
        </p:grpSpPr>
        <p:sp>
          <p:nvSpPr>
            <p:cNvPr id="44104" name="Rectangle 90"/>
            <p:cNvSpPr>
              <a:spLocks noChangeArrowheads="1"/>
            </p:cNvSpPr>
            <p:nvPr/>
          </p:nvSpPr>
          <p:spPr bwMode="auto">
            <a:xfrm>
              <a:off x="1200" y="2688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i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4105" name="Rectangle 91"/>
            <p:cNvSpPr>
              <a:spLocks noChangeArrowheads="1"/>
            </p:cNvSpPr>
            <p:nvPr/>
          </p:nvSpPr>
          <p:spPr bwMode="auto">
            <a:xfrm>
              <a:off x="1296" y="2994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j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4106" name="Rectangle 92"/>
            <p:cNvSpPr>
              <a:spLocks noChangeArrowheads="1"/>
            </p:cNvSpPr>
            <p:nvPr/>
          </p:nvSpPr>
          <p:spPr bwMode="auto">
            <a:xfrm>
              <a:off x="1392" y="3312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  <p:sp>
          <p:nvSpPr>
            <p:cNvPr id="44107" name="Freeform 93"/>
            <p:cNvSpPr/>
            <p:nvPr/>
          </p:nvSpPr>
          <p:spPr bwMode="auto">
            <a:xfrm>
              <a:off x="1172" y="2779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08" name="Freeform 94"/>
            <p:cNvSpPr/>
            <p:nvPr/>
          </p:nvSpPr>
          <p:spPr bwMode="auto">
            <a:xfrm>
              <a:off x="1268" y="3095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rnd" cmpd="sng">
              <a:solidFill>
                <a:srgbClr val="0000FF"/>
              </a:solidFill>
              <a:prstDash val="sysDot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09" name="Freeform 95"/>
            <p:cNvSpPr/>
            <p:nvPr/>
          </p:nvSpPr>
          <p:spPr bwMode="auto">
            <a:xfrm>
              <a:off x="1353" y="3401"/>
              <a:ext cx="913" cy="313"/>
            </a:xfrm>
            <a:custGeom>
              <a:avLst/>
              <a:gdLst>
                <a:gd name="T0" fmla="*/ 858 w 913"/>
                <a:gd name="T1" fmla="*/ 0 h 313"/>
                <a:gd name="T2" fmla="*/ 913 w 913"/>
                <a:gd name="T3" fmla="*/ 64 h 313"/>
                <a:gd name="T4" fmla="*/ 867 w 913"/>
                <a:gd name="T5" fmla="*/ 128 h 313"/>
                <a:gd name="T6" fmla="*/ 346 w 913"/>
                <a:gd name="T7" fmla="*/ 147 h 313"/>
                <a:gd name="T8" fmla="*/ 71 w 913"/>
                <a:gd name="T9" fmla="*/ 138 h 313"/>
                <a:gd name="T10" fmla="*/ 90 w 913"/>
                <a:gd name="T11" fmla="*/ 293 h 313"/>
                <a:gd name="T12" fmla="*/ 126 w 913"/>
                <a:gd name="T13" fmla="*/ 311 h 31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13" h="313">
                  <a:moveTo>
                    <a:pt x="858" y="0"/>
                  </a:moveTo>
                  <a:cubicBezTo>
                    <a:pt x="894" y="13"/>
                    <a:pt x="900" y="29"/>
                    <a:pt x="913" y="64"/>
                  </a:cubicBezTo>
                  <a:cubicBezTo>
                    <a:pt x="891" y="128"/>
                    <a:pt x="912" y="113"/>
                    <a:pt x="867" y="128"/>
                  </a:cubicBezTo>
                  <a:cubicBezTo>
                    <a:pt x="773" y="192"/>
                    <a:pt x="435" y="150"/>
                    <a:pt x="346" y="147"/>
                  </a:cubicBezTo>
                  <a:cubicBezTo>
                    <a:pt x="220" y="135"/>
                    <a:pt x="218" y="129"/>
                    <a:pt x="71" y="138"/>
                  </a:cubicBezTo>
                  <a:cubicBezTo>
                    <a:pt x="0" y="162"/>
                    <a:pt x="23" y="271"/>
                    <a:pt x="90" y="293"/>
                  </a:cubicBezTo>
                  <a:cubicBezTo>
                    <a:pt x="119" y="313"/>
                    <a:pt x="106" y="311"/>
                    <a:pt x="126" y="311"/>
                  </a:cubicBezTo>
                </a:path>
              </a:pathLst>
            </a:custGeom>
            <a:noFill/>
            <a:ln w="15875" cap="flat" cmpd="sng">
              <a:solidFill>
                <a:srgbClr val="0000FF"/>
              </a:solidFill>
              <a:prstDash val="solid"/>
              <a:rou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10" name="Rectangle 96"/>
            <p:cNvSpPr>
              <a:spLocks noChangeArrowheads="1"/>
            </p:cNvSpPr>
            <p:nvPr/>
          </p:nvSpPr>
          <p:spPr bwMode="auto">
            <a:xfrm>
              <a:off x="1488" y="3600"/>
              <a:ext cx="816" cy="192"/>
            </a:xfrm>
            <a:prstGeom prst="rect">
              <a:avLst/>
            </a:prstGeom>
            <a:noFill/>
            <a:ln w="1905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Cluster </a:t>
              </a:r>
              <a:r>
                <a:rPr kumimoji="1" lang="en-US" altLang="zh-CN" sz="1600">
                  <a:solidFill>
                    <a:srgbClr val="CC0000"/>
                  </a:solidFill>
                  <a:latin typeface="Times New Roman" panose="02020603050405020304" pitchFamily="18" charset="0"/>
                </a:rPr>
                <a:t>q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K</a:t>
              </a:r>
            </a:p>
          </p:txBody>
        </p:sp>
      </p:grpSp>
      <p:grpSp>
        <p:nvGrpSpPr>
          <p:cNvPr id="606305" name="Group 97"/>
          <p:cNvGrpSpPr/>
          <p:nvPr/>
        </p:nvGrpSpPr>
        <p:grpSpPr bwMode="auto">
          <a:xfrm>
            <a:off x="5638800" y="4876800"/>
            <a:ext cx="609600" cy="457200"/>
            <a:chOff x="3552" y="3072"/>
            <a:chExt cx="384" cy="288"/>
          </a:xfrm>
        </p:grpSpPr>
        <p:sp>
          <p:nvSpPr>
            <p:cNvPr id="44102" name="Line 98"/>
            <p:cNvSpPr>
              <a:spLocks noChangeShapeType="1"/>
            </p:cNvSpPr>
            <p:nvPr/>
          </p:nvSpPr>
          <p:spPr bwMode="auto">
            <a:xfrm>
              <a:off x="3552" y="3072"/>
              <a:ext cx="38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44103" name="Line 99"/>
            <p:cNvSpPr>
              <a:spLocks noChangeShapeType="1"/>
            </p:cNvSpPr>
            <p:nvPr/>
          </p:nvSpPr>
          <p:spPr bwMode="auto">
            <a:xfrm>
              <a:off x="3552" y="3360"/>
              <a:ext cx="384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</p:grpSp>
      <p:sp>
        <p:nvSpPr>
          <p:cNvPr id="606308" name="AutoShape 100"/>
          <p:cNvSpPr/>
          <p:nvPr/>
        </p:nvSpPr>
        <p:spPr bwMode="auto">
          <a:xfrm rot="5400000">
            <a:off x="4991100" y="723900"/>
            <a:ext cx="381000" cy="6553200"/>
          </a:xfrm>
          <a:prstGeom prst="rightBrace">
            <a:avLst>
              <a:gd name="adj1" fmla="val 143333"/>
              <a:gd name="adj2" fmla="val 54648"/>
            </a:avLst>
          </a:prstGeom>
          <a:noFill/>
          <a:ln w="19050">
            <a:solidFill>
              <a:srgbClr val="8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8000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4100" name="Rectangle 101"/>
          <p:cNvSpPr>
            <a:spLocks noGrp="1" noChangeArrowheads="1"/>
          </p:cNvSpPr>
          <p:nvPr>
            <p:ph type="title"/>
          </p:nvPr>
        </p:nvSpPr>
        <p:spPr>
          <a:xfrm>
            <a:off x="35359" y="520700"/>
            <a:ext cx="4917641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2500" dirty="0"/>
              <a:t>Windows</a:t>
            </a:r>
            <a:r>
              <a:rPr lang="zh-CN" altLang="en-US" sz="2500" dirty="0"/>
              <a:t>的</a:t>
            </a:r>
            <a:r>
              <a:rPr lang="en-US" altLang="zh-CN" sz="2500" dirty="0"/>
              <a:t>FAT(File Allocation Table)</a:t>
            </a:r>
            <a:r>
              <a:rPr lang="zh-CN" altLang="en-US" sz="2500" dirty="0"/>
              <a:t>文件系统</a:t>
            </a:r>
          </a:p>
        </p:txBody>
      </p:sp>
      <p:sp>
        <p:nvSpPr>
          <p:cNvPr id="44101" name="Rectangle 102"/>
          <p:cNvSpPr>
            <a:spLocks noChangeArrowheads="1"/>
          </p:cNvSpPr>
          <p:nvPr/>
        </p:nvSpPr>
        <p:spPr bwMode="auto">
          <a:xfrm>
            <a:off x="457200" y="11430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990000"/>
                </a:solidFill>
                <a:latin typeface="宋体" panose="02010600030101010101" pitchFamily="2" charset="-122"/>
              </a:rPr>
              <a:t>数据组织逻辑结结构</a:t>
            </a:r>
            <a:endParaRPr kumimoji="1" lang="zh-CN" altLang="en-US" sz="24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5181600" y="0"/>
            <a:ext cx="3962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6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06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6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0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6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6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6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0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06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06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06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6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6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60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06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606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606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46" grpId="0" animBg="1" autoUpdateAnimBg="0"/>
      <p:bldP spid="606278" grpId="0" animBg="1" autoUpdateAnimBg="0"/>
      <p:bldP spid="606279" grpId="0" animBg="1" autoUpdateAnimBg="0"/>
      <p:bldP spid="606280" grpId="0" animBg="1" autoUpdateAnimBg="0"/>
      <p:bldP spid="60630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Rectangle 2"/>
          <p:cNvSpPr>
            <a:spLocks noChangeArrowheads="1"/>
          </p:cNvSpPr>
          <p:nvPr/>
        </p:nvSpPr>
        <p:spPr bwMode="auto">
          <a:xfrm>
            <a:off x="152400" y="1524000"/>
            <a:ext cx="74676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anose="02020603050405020304" pitchFamily="18" charset="0"/>
              </a:rPr>
              <a:t>FAT</a:t>
            </a:r>
            <a:r>
              <a:rPr kumimoji="1" lang="zh-CN" altLang="en-US" sz="2000">
                <a:latin typeface="Times New Roman" panose="02020603050405020304" pitchFamily="18" charset="0"/>
              </a:rPr>
              <a:t>卷结构示意图</a:t>
            </a:r>
          </a:p>
        </p:txBody>
      </p:sp>
      <p:sp>
        <p:nvSpPr>
          <p:cNvPr id="45059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558801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2800" dirty="0"/>
              <a:t>Windows</a:t>
            </a:r>
            <a:r>
              <a:rPr lang="zh-CN" altLang="en-US" sz="2800" dirty="0"/>
              <a:t>的</a:t>
            </a:r>
            <a:r>
              <a:rPr lang="en-US" altLang="zh-CN" sz="2800" dirty="0"/>
              <a:t>FAT</a:t>
            </a:r>
            <a:r>
              <a:rPr lang="zh-CN" altLang="en-US" sz="2800" dirty="0"/>
              <a:t>文件系统</a:t>
            </a:r>
          </a:p>
        </p:txBody>
      </p:sp>
      <p:graphicFrame>
        <p:nvGraphicFramePr>
          <p:cNvPr id="595974" name="Group 6"/>
          <p:cNvGraphicFramePr>
            <a:graphicFrameLocks noGrp="1"/>
          </p:cNvGraphicFramePr>
          <p:nvPr/>
        </p:nvGraphicFramePr>
        <p:xfrm>
          <a:off x="457200" y="23622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5988" name="Rectangle 20"/>
          <p:cNvSpPr>
            <a:spLocks noChangeArrowheads="1"/>
          </p:cNvSpPr>
          <p:nvPr/>
        </p:nvSpPr>
        <p:spPr bwMode="auto">
          <a:xfrm>
            <a:off x="457200" y="3200400"/>
            <a:ext cx="1752600" cy="3124200"/>
          </a:xfrm>
          <a:prstGeom prst="rect">
            <a:avLst/>
          </a:prstGeom>
          <a:noFill/>
          <a:ln w="12700">
            <a:solidFill>
              <a:srgbClr val="0000FF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引导代码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介质标志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磁头数  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每磁道扇区数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扇区大小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扇区数</a:t>
            </a:r>
            <a:r>
              <a:rPr kumimoji="1" lang="en-US" altLang="zh-CN" sz="140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簇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800">
                <a:solidFill>
                  <a:schemeClr val="tx2"/>
                </a:solidFill>
                <a:latin typeface="Times New Roman" panose="02020603050405020304" pitchFamily="18" charset="0"/>
              </a:rPr>
              <a:t>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总扇区数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保留扇区数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隐藏扇区数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solidFill>
                  <a:schemeClr val="tx2"/>
                </a:solidFill>
                <a:latin typeface="Times New Roman" panose="02020603050405020304" pitchFamily="18" charset="0"/>
              </a:rPr>
              <a:t>FAT</a:t>
            </a: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数目                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每个</a:t>
            </a:r>
            <a:r>
              <a:rPr kumimoji="1" lang="en-US" altLang="zh-CN" sz="1400">
                <a:solidFill>
                  <a:schemeClr val="tx2"/>
                </a:solidFill>
                <a:latin typeface="Times New Roman" panose="02020603050405020304" pitchFamily="18" charset="0"/>
              </a:rPr>
              <a:t>FAT</a:t>
            </a: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占扇区数  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400">
                <a:solidFill>
                  <a:schemeClr val="tx2"/>
                </a:solidFill>
                <a:latin typeface="Times New Roman" panose="02020603050405020304" pitchFamily="18" charset="0"/>
              </a:rPr>
              <a:t>根目录项数               </a:t>
            </a:r>
          </a:p>
        </p:txBody>
      </p:sp>
      <p:sp>
        <p:nvSpPr>
          <p:cNvPr id="595989" name="Line 21"/>
          <p:cNvSpPr>
            <a:spLocks noChangeShapeType="1"/>
          </p:cNvSpPr>
          <p:nvPr/>
        </p:nvSpPr>
        <p:spPr bwMode="auto">
          <a:xfrm>
            <a:off x="457200" y="3581400"/>
            <a:ext cx="175260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0" name="Rectangle 22"/>
          <p:cNvSpPr>
            <a:spLocks noChangeArrowheads="1"/>
          </p:cNvSpPr>
          <p:nvPr/>
        </p:nvSpPr>
        <p:spPr bwMode="auto">
          <a:xfrm>
            <a:off x="3352800" y="3429000"/>
            <a:ext cx="3733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如果是引导分区</a:t>
            </a:r>
            <a:r>
              <a: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则存在该代码</a:t>
            </a:r>
            <a:r>
              <a: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rPr>
              <a:t>,</a:t>
            </a:r>
            <a:r>
              <a:rPr kumimoji="1" lang="zh-CN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否则空闲</a:t>
            </a:r>
          </a:p>
        </p:txBody>
      </p:sp>
      <p:sp>
        <p:nvSpPr>
          <p:cNvPr id="595991" name="Line 23"/>
          <p:cNvSpPr>
            <a:spLocks noChangeShapeType="1"/>
          </p:cNvSpPr>
          <p:nvPr/>
        </p:nvSpPr>
        <p:spPr bwMode="auto">
          <a:xfrm>
            <a:off x="1676400" y="3352800"/>
            <a:ext cx="16764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2" name="Rectangle 24"/>
          <p:cNvSpPr>
            <a:spLocks noChangeArrowheads="1"/>
          </p:cNvSpPr>
          <p:nvPr/>
        </p:nvSpPr>
        <p:spPr bwMode="auto">
          <a:xfrm>
            <a:off x="3352800" y="3810000"/>
            <a:ext cx="13716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软盘或硬盘等</a:t>
            </a:r>
          </a:p>
        </p:txBody>
      </p:sp>
      <p:sp>
        <p:nvSpPr>
          <p:cNvPr id="595993" name="Line 25"/>
          <p:cNvSpPr>
            <a:spLocks noChangeShapeType="1"/>
          </p:cNvSpPr>
          <p:nvPr/>
        </p:nvSpPr>
        <p:spPr bwMode="auto">
          <a:xfrm>
            <a:off x="1371600" y="3733800"/>
            <a:ext cx="19812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4" name="Rectangle 26"/>
          <p:cNvSpPr>
            <a:spLocks noChangeArrowheads="1"/>
          </p:cNvSpPr>
          <p:nvPr/>
        </p:nvSpPr>
        <p:spPr bwMode="auto">
          <a:xfrm>
            <a:off x="457200" y="2362200"/>
            <a:ext cx="9144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95995" name="Rectangle 27"/>
          <p:cNvSpPr>
            <a:spLocks noChangeArrowheads="1"/>
          </p:cNvSpPr>
          <p:nvPr/>
        </p:nvSpPr>
        <p:spPr bwMode="auto">
          <a:xfrm>
            <a:off x="3548063" y="4648200"/>
            <a:ext cx="350043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该参数不是固定不变的</a:t>
            </a:r>
            <a:r>
              <a: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1600">
                <a:solidFill>
                  <a:schemeClr val="tx2"/>
                </a:solidFill>
                <a:latin typeface="Times New Roman" panose="02020603050405020304" pitchFamily="18" charset="0"/>
              </a:rPr>
              <a:t>一般卷越大簇越大</a:t>
            </a:r>
          </a:p>
        </p:txBody>
      </p:sp>
      <p:sp>
        <p:nvSpPr>
          <p:cNvPr id="595996" name="Line 28"/>
          <p:cNvSpPr>
            <a:spLocks noChangeShapeType="1"/>
          </p:cNvSpPr>
          <p:nvPr/>
        </p:nvSpPr>
        <p:spPr bwMode="auto">
          <a:xfrm>
            <a:off x="1376363" y="4572000"/>
            <a:ext cx="1981200" cy="2286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95997" name="Rectangle 29"/>
          <p:cNvSpPr>
            <a:spLocks noChangeArrowheads="1"/>
          </p:cNvSpPr>
          <p:nvPr/>
        </p:nvSpPr>
        <p:spPr bwMode="auto">
          <a:xfrm>
            <a:off x="3352800" y="5410200"/>
            <a:ext cx="28194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>
                <a:solidFill>
                  <a:srgbClr val="CC0000"/>
                </a:solidFill>
                <a:latin typeface="Times New Roman" panose="02020603050405020304" pitchFamily="18" charset="0"/>
              </a:rPr>
              <a:t>在</a:t>
            </a:r>
            <a:r>
              <a:rPr kumimoji="1" lang="en-US" altLang="zh-CN" sz="1600">
                <a:solidFill>
                  <a:srgbClr val="CC0000"/>
                </a:solidFill>
                <a:latin typeface="Times New Roman" panose="02020603050405020304" pitchFamily="18" charset="0"/>
              </a:rPr>
              <a:t>FAT32</a:t>
            </a:r>
            <a:r>
              <a:rPr kumimoji="1" lang="zh-CN" altLang="en-US" sz="1600">
                <a:solidFill>
                  <a:srgbClr val="CC0000"/>
                </a:solidFill>
                <a:latin typeface="Times New Roman" panose="02020603050405020304" pitchFamily="18" charset="0"/>
              </a:rPr>
              <a:t>中，引导扇区有备份</a:t>
            </a:r>
          </a:p>
        </p:txBody>
      </p:sp>
      <p:sp>
        <p:nvSpPr>
          <p:cNvPr id="595998" name="Oval 30" descr="老鼠1"/>
          <p:cNvSpPr>
            <a:spLocks noChangeArrowheads="1"/>
          </p:cNvSpPr>
          <p:nvPr/>
        </p:nvSpPr>
        <p:spPr bwMode="auto">
          <a:xfrm>
            <a:off x="2971800" y="5410200"/>
            <a:ext cx="381000" cy="304800"/>
          </a:xfrm>
          <a:prstGeom prst="ellipse">
            <a:avLst/>
          </a:prstGeom>
          <a:blipFill dpi="0" rotWithShape="0">
            <a:blip r:embed="rId2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1200" b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81600" y="0"/>
            <a:ext cx="3962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95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5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5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95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95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595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59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95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95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95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970" grpId="0" build="p" animBg="1" autoUpdateAnimBg="0" advAuto="0"/>
      <p:bldP spid="595988" grpId="0" animBg="1" autoUpdateAnimBg="0"/>
      <p:bldP spid="595989" grpId="0" animBg="1"/>
      <p:bldP spid="595990" grpId="0" autoUpdateAnimBg="0"/>
      <p:bldP spid="595991" grpId="0" animBg="1"/>
      <p:bldP spid="595992" grpId="0" autoUpdateAnimBg="0"/>
      <p:bldP spid="595993" grpId="0" animBg="1"/>
      <p:bldP spid="595994" grpId="0" animBg="1"/>
      <p:bldP spid="595995" grpId="0" autoUpdateAnimBg="0"/>
      <p:bldP spid="595996" grpId="0" animBg="1"/>
      <p:bldP spid="595997" grpId="0" autoUpdateAnimBg="0"/>
      <p:bldP spid="595998" grpId="0" animBg="1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92F4BF-6477-F559-EB54-6553F3B15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卷和簇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BFA70-A613-D96D-9149-D55F5CB47E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/>
              <a:t>卷是指在</a:t>
            </a:r>
            <a:r>
              <a:rPr lang="en-US" altLang="zh-CN" sz="2000" dirty="0"/>
              <a:t>FAT</a:t>
            </a:r>
            <a:r>
              <a:rPr lang="zh-CN" altLang="en-US" sz="2000" dirty="0"/>
              <a:t>文件系统中，由</a:t>
            </a:r>
            <a:r>
              <a:rPr lang="en-US" altLang="zh-CN" sz="2000" dirty="0"/>
              <a:t>MBR</a:t>
            </a:r>
            <a:r>
              <a:rPr lang="zh-CN" altLang="en-US" sz="2000" dirty="0"/>
              <a:t>（</a:t>
            </a:r>
            <a:r>
              <a:rPr lang="en-US" altLang="zh-CN" sz="2000" dirty="0"/>
              <a:t>Master Boot Record</a:t>
            </a:r>
            <a:r>
              <a:rPr lang="zh-CN" altLang="en-US" sz="2000" dirty="0"/>
              <a:t>）或</a:t>
            </a:r>
            <a:r>
              <a:rPr lang="en-US" altLang="zh-CN" sz="2000" dirty="0"/>
              <a:t>GPT</a:t>
            </a:r>
            <a:r>
              <a:rPr lang="zh-CN" altLang="en-US" sz="2000" dirty="0"/>
              <a:t>（</a:t>
            </a:r>
            <a:r>
              <a:rPr lang="en-US" altLang="zh-CN" sz="2000" dirty="0"/>
              <a:t>GUID Partition Table</a:t>
            </a:r>
            <a:r>
              <a:rPr lang="zh-CN" altLang="en-US" sz="2000" dirty="0"/>
              <a:t>）分区表标识的物理磁盘上的逻辑结构。一个卷可以由多个分区组成，每个分区又可以包含若干个簇，当在一个分区中创建文件时，文件系统将为该文件分配若干个连续的簇来存储文件的内容。因此，在</a:t>
            </a:r>
            <a:r>
              <a:rPr lang="en-US" altLang="zh-CN" sz="2000" dirty="0"/>
              <a:t>FAT</a:t>
            </a:r>
            <a:r>
              <a:rPr lang="zh-CN" altLang="en-US" sz="2000" dirty="0"/>
              <a:t>文件系统中，簇是一个用于组织存储文件数据的单位，而卷是一个用于描述文件系统组织结构的逻辑实体。     </a:t>
            </a:r>
            <a:r>
              <a:rPr lang="en-US" altLang="zh-CN" sz="2000" dirty="0"/>
              <a:t>——ChatGPT</a:t>
            </a:r>
          </a:p>
          <a:p>
            <a:endParaRPr lang="en-US" altLang="zh-CN" sz="2000" dirty="0"/>
          </a:p>
          <a:p>
            <a:r>
              <a:rPr lang="zh-CN" altLang="en-US" sz="2000" dirty="0"/>
              <a:t>把好几个硬盘捆绑成一个卷</a:t>
            </a:r>
            <a:r>
              <a:rPr lang="en-US" altLang="zh-CN" sz="2000" dirty="0"/>
              <a:t>;</a:t>
            </a:r>
          </a:p>
          <a:p>
            <a:r>
              <a:rPr lang="zh-CN" altLang="en-US" sz="2000" dirty="0"/>
              <a:t>扇区是磁盘最小的物理存储单元，但由于操作系统无法对数目众多的扇区进行寻址，所以操作系统就将相邻的扇区组合在一起，形成一个簇，然后再对簇进行管理。每个簇可以包括</a:t>
            </a:r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8</a:t>
            </a:r>
            <a:r>
              <a:rPr lang="zh-CN" altLang="en-US" sz="2000" dirty="0"/>
              <a:t>、</a:t>
            </a:r>
            <a:r>
              <a:rPr lang="en-US" altLang="zh-CN" sz="2000" dirty="0"/>
              <a:t>16</a:t>
            </a:r>
            <a:r>
              <a:rPr lang="zh-CN" altLang="en-US" sz="2000" dirty="0"/>
              <a:t>、</a:t>
            </a:r>
            <a:r>
              <a:rPr lang="en-US" altLang="zh-CN" sz="2000" dirty="0"/>
              <a:t>32</a:t>
            </a:r>
            <a:r>
              <a:rPr lang="zh-CN" altLang="en-US" sz="2000" dirty="0"/>
              <a:t>或</a:t>
            </a:r>
            <a:r>
              <a:rPr lang="en-US" altLang="zh-CN" sz="2000" dirty="0"/>
              <a:t>64</a:t>
            </a:r>
            <a:r>
              <a:rPr lang="zh-CN" altLang="en-US" sz="2000" dirty="0"/>
              <a:t>个扇区。显然，簇是操作系统所使用的逻辑概念，而非磁盘的物理特性。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73610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2000" dirty="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 </a:t>
            </a:r>
            <a:r>
              <a:rPr kumimoji="1" lang="en-US" altLang="zh-CN" sz="2000" dirty="0">
                <a:latin typeface="Times New Roman" panose="02020603050405020304" pitchFamily="18" charset="0"/>
              </a:rPr>
              <a:t>FAT</a:t>
            </a:r>
            <a:r>
              <a:rPr kumimoji="1" lang="zh-CN" altLang="en-US" sz="2000" dirty="0">
                <a:latin typeface="Times New Roman" panose="02020603050405020304" pitchFamily="18" charset="0"/>
              </a:rPr>
              <a:t>卷结构示意图</a:t>
            </a:r>
          </a:p>
        </p:txBody>
      </p:sp>
      <p:pic>
        <p:nvPicPr>
          <p:cNvPr id="596995" name="Picture 3" descr="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138488"/>
            <a:ext cx="5181600" cy="28194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96999" name="Group 7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7013" name="Rectangle 21"/>
          <p:cNvSpPr>
            <a:spLocks noChangeArrowheads="1"/>
          </p:cNvSpPr>
          <p:nvPr/>
        </p:nvSpPr>
        <p:spPr bwMode="auto">
          <a:xfrm>
            <a:off x="76200" y="3048000"/>
            <a:ext cx="3581400" cy="3124200"/>
          </a:xfrm>
          <a:prstGeom prst="rect">
            <a:avLst/>
          </a:prstGeom>
          <a:solidFill>
            <a:srgbClr val="FFFFFF"/>
          </a:solidFill>
          <a:ln w="12700">
            <a:solidFill>
              <a:srgbClr val="C0C0C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功能：</a:t>
            </a: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记录和描述整个卷使用情况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6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1. FAT</a:t>
            </a: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文件系统格式信息：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FAT12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FAT16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FAT32</a:t>
            </a:r>
            <a:endParaRPr kumimoji="1" lang="en-US" altLang="zh-CN" sz="16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2. </a:t>
            </a:r>
            <a:r>
              <a:rPr kumimoji="1" lang="zh-CN" altLang="en-US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卷上每一簇对应</a:t>
            </a:r>
            <a:r>
              <a:rPr kumimoji="1" lang="en-US" altLang="zh-CN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FAT</a:t>
            </a:r>
            <a:r>
              <a:rPr kumimoji="1" lang="zh-CN" altLang="en-US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文件分配表中一</a:t>
            </a:r>
            <a:endParaRPr kumimoji="1" lang="en-US" altLang="zh-CN" sz="1600" dirty="0">
              <a:solidFill>
                <a:schemeClr val="tx2"/>
              </a:solidFill>
              <a:highlight>
                <a:srgbClr val="FFFF00"/>
              </a:highlight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        </a:t>
            </a:r>
            <a:r>
              <a:rPr kumimoji="1" lang="zh-CN" altLang="en-US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项，</a:t>
            </a: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记录该簇使用情况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    包含：</a:t>
            </a:r>
            <a:r>
              <a:rPr kumimoji="1" lang="zh-CN" altLang="en-US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簇地址号和使用标志信息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    使用标志信息＝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0  </a:t>
            </a: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－ 该簇</a:t>
            </a:r>
            <a:r>
              <a:rPr kumimoji="1" lang="zh-CN" altLang="en-US" sz="1600" dirty="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空闲</a:t>
            </a: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未用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                    ≠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0  </a:t>
            </a: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－ 该簇被占用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3. </a:t>
            </a: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每个目录</a:t>
            </a: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文件的文件分配链</a:t>
            </a:r>
            <a:r>
              <a:rPr kumimoji="1" lang="en-US" altLang="zh-CN" sz="1600" u="sng" dirty="0">
                <a:solidFill>
                  <a:srgbClr val="CC0000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1600" u="sng" dirty="0">
                <a:solidFill>
                  <a:srgbClr val="CC0000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簇链</a:t>
            </a:r>
            <a:r>
              <a:rPr kumimoji="1" lang="en-US" altLang="zh-CN" sz="1600" u="sng" dirty="0">
                <a:solidFill>
                  <a:srgbClr val="CC0000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</a:t>
            </a:r>
            <a:r>
              <a:rPr kumimoji="1" lang="zh-CN" altLang="en-US" sz="16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链尾标志信息</a:t>
            </a: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：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 </a:t>
            </a:r>
            <a:r>
              <a:rPr kumimoji="1"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0xFFF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0xFFFF</a:t>
            </a:r>
            <a:r>
              <a:rPr kumimoji="1"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1600" dirty="0" err="1">
                <a:solidFill>
                  <a:srgbClr val="0000FF"/>
                </a:solidFill>
                <a:latin typeface="Times New Roman" panose="02020603050405020304" pitchFamily="18" charset="0"/>
              </a:rPr>
              <a:t>0xFFFFFFFF</a:t>
            </a:r>
            <a:r>
              <a:rPr kumimoji="1" lang="en-US" altLang="zh-CN" sz="1400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597014" name="Rectangle 22"/>
          <p:cNvSpPr>
            <a:spLocks noChangeArrowheads="1"/>
          </p:cNvSpPr>
          <p:nvPr/>
        </p:nvSpPr>
        <p:spPr bwMode="auto">
          <a:xfrm>
            <a:off x="2057400" y="2209800"/>
            <a:ext cx="13716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97015" name="Line 23"/>
          <p:cNvSpPr>
            <a:spLocks noChangeShapeType="1"/>
          </p:cNvSpPr>
          <p:nvPr/>
        </p:nvSpPr>
        <p:spPr bwMode="auto">
          <a:xfrm flipV="1">
            <a:off x="3429000" y="5105400"/>
            <a:ext cx="533400" cy="304800"/>
          </a:xfrm>
          <a:prstGeom prst="line">
            <a:avLst/>
          </a:prstGeom>
          <a:noFill/>
          <a:ln w="22225">
            <a:solidFill>
              <a:srgbClr val="FF0000"/>
            </a:solidFill>
            <a:round/>
            <a:headEnd type="oval" w="sm" len="sm"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46101" name="Rectangle 25"/>
          <p:cNvSpPr>
            <a:spLocks noGrp="1" noChangeArrowheads="1"/>
          </p:cNvSpPr>
          <p:nvPr>
            <p:ph type="title"/>
          </p:nvPr>
        </p:nvSpPr>
        <p:spPr>
          <a:xfrm>
            <a:off x="0" y="455901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/>
              <a:t>Windows</a:t>
            </a:r>
            <a:r>
              <a:rPr lang="zh-CN" altLang="en-US" sz="3200" dirty="0"/>
              <a:t>的</a:t>
            </a:r>
            <a:r>
              <a:rPr lang="en-US" altLang="zh-CN" sz="3200" dirty="0"/>
              <a:t>FAT</a:t>
            </a:r>
            <a:r>
              <a:rPr lang="zh-CN" altLang="en-US" sz="3200" dirty="0"/>
              <a:t>文件系统</a:t>
            </a:r>
          </a:p>
        </p:txBody>
      </p:sp>
      <p:sp>
        <p:nvSpPr>
          <p:cNvPr id="9" name="矩形 8"/>
          <p:cNvSpPr/>
          <p:nvPr/>
        </p:nvSpPr>
        <p:spPr>
          <a:xfrm>
            <a:off x="5181600" y="0"/>
            <a:ext cx="3962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277738-97CA-D6F7-FB6B-42A5EA357778}"/>
              </a:ext>
            </a:extLst>
          </p:cNvPr>
          <p:cNvSpPr txBox="1"/>
          <p:nvPr/>
        </p:nvSpPr>
        <p:spPr>
          <a:xfrm>
            <a:off x="339620" y="1124278"/>
            <a:ext cx="476578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FAT卷（Volume）结构是FAT文件系统中的一个重要概念，指的是文件系统在磁盘上的组织方式和存储结构。它包括了磁盘分区表（MBR或GPT）、引导扇区、文件分配表（FAT）和文件目录（Directory）等部分。</a:t>
            </a:r>
            <a:r>
              <a:rPr lang="en-US" altLang="zh-CN" sz="1000" dirty="0"/>
              <a:t>——ChatGPT</a:t>
            </a:r>
            <a:endParaRPr lang="zh-CN" altLang="en-US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7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7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59701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97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9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6994" grpId="0" build="p" animBg="1" autoUpdateAnimBg="0" advAuto="0"/>
      <p:bldP spid="597013" grpId="0" animBg="1" autoUpdateAnimBg="0"/>
      <p:bldP spid="597014" grpId="0" animBg="1"/>
      <p:bldP spid="59701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anose="02020603050405020304" pitchFamily="18" charset="0"/>
              </a:rPr>
              <a:t>FAT</a:t>
            </a:r>
            <a:r>
              <a:rPr kumimoji="1" lang="zh-CN" altLang="en-US" sz="2000">
                <a:latin typeface="Times New Roman" panose="02020603050405020304" pitchFamily="18" charset="0"/>
              </a:rPr>
              <a:t>卷结构示意图</a:t>
            </a:r>
          </a:p>
        </p:txBody>
      </p:sp>
      <p:graphicFrame>
        <p:nvGraphicFramePr>
          <p:cNvPr id="598022" name="Group 6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8036" name="Rectangle 20"/>
          <p:cNvSpPr>
            <a:spLocks noChangeArrowheads="1"/>
          </p:cNvSpPr>
          <p:nvPr/>
        </p:nvSpPr>
        <p:spPr bwMode="auto">
          <a:xfrm>
            <a:off x="1676400" y="3124200"/>
            <a:ext cx="5791200" cy="28956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FAT2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FAT1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solidFill>
                  <a:srgbClr val="0000FF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“镜像”备份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8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文件分配表对卷非常重要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它的内容破坏会导致部分文件无法访问，甚至导致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整卷瘫痪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对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FAT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表备份是十分必要的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若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FSD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（文件系统驱动程序）不能正常访问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FAT1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，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则会访问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FAT2</a:t>
            </a:r>
          </a:p>
        </p:txBody>
      </p:sp>
      <p:sp>
        <p:nvSpPr>
          <p:cNvPr id="598037" name="Rectangle 21"/>
          <p:cNvSpPr>
            <a:spLocks noChangeArrowheads="1"/>
          </p:cNvSpPr>
          <p:nvPr/>
        </p:nvSpPr>
        <p:spPr bwMode="auto">
          <a:xfrm>
            <a:off x="3429000" y="2209800"/>
            <a:ext cx="13716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7123" name="Rectangle 24"/>
          <p:cNvSpPr>
            <a:spLocks noGrp="1" noChangeArrowheads="1"/>
          </p:cNvSpPr>
          <p:nvPr>
            <p:ph type="title"/>
          </p:nvPr>
        </p:nvSpPr>
        <p:spPr>
          <a:xfrm>
            <a:off x="0" y="5683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/>
              <a:t>Windows</a:t>
            </a:r>
            <a:r>
              <a:rPr lang="zh-CN" altLang="en-US" sz="3200" dirty="0"/>
              <a:t>的</a:t>
            </a:r>
            <a:r>
              <a:rPr lang="en-US" altLang="zh-CN" sz="3200" dirty="0"/>
              <a:t>FAT</a:t>
            </a:r>
            <a:r>
              <a:rPr lang="zh-CN" altLang="en-US" sz="3200" dirty="0"/>
              <a:t>文件系统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5181600" y="0"/>
            <a:ext cx="3962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8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98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8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8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59803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8018" grpId="0" build="p" animBg="1" autoUpdateAnimBg="0" advAuto="0"/>
      <p:bldP spid="598036" grpId="0" animBg="1" autoUpdateAnimBg="0"/>
      <p:bldP spid="59803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anose="02020603050405020304" pitchFamily="18" charset="0"/>
              </a:rPr>
              <a:t>FAT</a:t>
            </a:r>
            <a:r>
              <a:rPr kumimoji="1" lang="zh-CN" altLang="en-US" sz="2000">
                <a:latin typeface="Times New Roman" panose="02020603050405020304" pitchFamily="18" charset="0"/>
              </a:rPr>
              <a:t>卷结构示意图</a:t>
            </a:r>
          </a:p>
        </p:txBody>
      </p:sp>
      <p:graphicFrame>
        <p:nvGraphicFramePr>
          <p:cNvPr id="599046" name="Group 6"/>
          <p:cNvGraphicFramePr>
            <a:graphicFrameLocks noGrp="1"/>
          </p:cNvGraphicFramePr>
          <p:nvPr/>
        </p:nvGraphicFramePr>
        <p:xfrm>
          <a:off x="1143000" y="2209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9060" name="Rectangle 20"/>
          <p:cNvSpPr>
            <a:spLocks noChangeArrowheads="1"/>
          </p:cNvSpPr>
          <p:nvPr/>
        </p:nvSpPr>
        <p:spPr bwMode="auto">
          <a:xfrm>
            <a:off x="685800" y="3094851"/>
            <a:ext cx="7772400" cy="3200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根目录区保存卷中根目录项内容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FAT12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和</a:t>
            </a:r>
            <a:r>
              <a:rPr kumimoji="1" lang="en-US" altLang="zh-CN" sz="1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FAT16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卷中预留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256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个目录项空间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是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个文件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即指定了根目录可以容纳的文件和目录数上限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800" dirty="0" err="1">
                <a:solidFill>
                  <a:schemeClr val="tx2"/>
                </a:solidFill>
                <a:latin typeface="Times New Roman" panose="02020603050405020304" pitchFamily="18" charset="0"/>
              </a:rPr>
              <a:t>FAT32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卷中没有预留根目录空间（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号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)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，文件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目录数更大</a:t>
            </a:r>
            <a:endParaRPr kumimoji="1" lang="zh-CN" altLang="en-US" sz="800" dirty="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FAT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12/16/32/..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  <a:r>
              <a:rPr kumimoji="1" lang="zh-CN" altLang="en-US" sz="1800" dirty="0">
                <a:solidFill>
                  <a:schemeClr val="tx2"/>
                </a:solidFill>
                <a:highlight>
                  <a:srgbClr val="FFFF00"/>
                </a:highlight>
                <a:latin typeface="Times New Roman" panose="02020603050405020304" pitchFamily="18" charset="0"/>
              </a:rPr>
              <a:t>目录项大小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为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32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字节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文件名遵循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8.3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命名规则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) 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，保存：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文件名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、文件尺寸、文件属性、</a:t>
            </a:r>
            <a:r>
              <a:rPr kumimoji="1" lang="zh-CN" altLang="en-US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起始簇号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创建日期和时间、最后访问日期、最后修改日期和时间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10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如果目录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/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文件名为长文件名（非</a:t>
            </a:r>
            <a:r>
              <a:rPr kumimoji="1" lang="en-US" altLang="zh-CN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8.3</a:t>
            </a: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规则），则通过增加若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chemeClr val="tx2"/>
                </a:solidFill>
                <a:latin typeface="Times New Roman" panose="02020603050405020304" pitchFamily="18" charset="0"/>
              </a:rPr>
              <a:t>        干个目录项的方法解决 </a:t>
            </a:r>
          </a:p>
        </p:txBody>
      </p:sp>
      <p:sp>
        <p:nvSpPr>
          <p:cNvPr id="599061" name="Rectangle 21"/>
          <p:cNvSpPr>
            <a:spLocks noChangeArrowheads="1"/>
          </p:cNvSpPr>
          <p:nvPr/>
        </p:nvSpPr>
        <p:spPr bwMode="auto">
          <a:xfrm>
            <a:off x="4814888" y="2209800"/>
            <a:ext cx="8382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48147" name="Rectangle 23"/>
          <p:cNvSpPr>
            <a:spLocks noGrp="1" noChangeArrowheads="1"/>
          </p:cNvSpPr>
          <p:nvPr>
            <p:ph type="title"/>
          </p:nvPr>
        </p:nvSpPr>
        <p:spPr>
          <a:xfrm>
            <a:off x="76200" y="5683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/>
              <a:t>Windows</a:t>
            </a:r>
            <a:r>
              <a:rPr lang="zh-CN" altLang="en-US" sz="3200" dirty="0"/>
              <a:t>的</a:t>
            </a:r>
            <a:r>
              <a:rPr lang="en-US" altLang="zh-CN" sz="3200" dirty="0"/>
              <a:t>FAT</a:t>
            </a:r>
            <a:r>
              <a:rPr lang="zh-CN" altLang="en-US" sz="3200" dirty="0"/>
              <a:t>文件系统</a:t>
            </a:r>
          </a:p>
        </p:txBody>
      </p:sp>
      <p:sp>
        <p:nvSpPr>
          <p:cNvPr id="7" name="矩形 6"/>
          <p:cNvSpPr/>
          <p:nvPr/>
        </p:nvSpPr>
        <p:spPr>
          <a:xfrm>
            <a:off x="5181600" y="0"/>
            <a:ext cx="3962400" cy="15696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5595AB-ECF6-2F43-488F-1370BD79DA25}"/>
              </a:ext>
            </a:extLst>
          </p:cNvPr>
          <p:cNvSpPr txBox="1"/>
          <p:nvPr/>
        </p:nvSpPr>
        <p:spPr>
          <a:xfrm>
            <a:off x="381000" y="1169253"/>
            <a:ext cx="472641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000" dirty="0"/>
              <a:t>FAT12指的是使用12位分配表项的FAT文件系统，支持的分区大小最大为32MB；FAT16使用16位分配表项，支持的分区大小最大为2GB；FAT32使用32位分配表项，支持的分区大小最大为2TB（但实际上通常不会超过几百GB）。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99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99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59906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042" grpId="0" build="p" animBg="1" autoUpdateAnimBg="0" advAuto="0"/>
      <p:bldP spid="599060" grpId="0" animBg="1" autoUpdateAnimBg="0"/>
      <p:bldP spid="59906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Rectangle 2"/>
          <p:cNvSpPr>
            <a:spLocks noChangeArrowheads="1"/>
          </p:cNvSpPr>
          <p:nvPr/>
        </p:nvSpPr>
        <p:spPr bwMode="auto">
          <a:xfrm>
            <a:off x="685800" y="1447800"/>
            <a:ext cx="7772400" cy="43434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2000">
              <a:solidFill>
                <a:srgbClr val="CC0000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</a:t>
            </a:r>
            <a:endParaRPr kumimoji="1" lang="zh-CN" altLang="en-US" sz="2000">
              <a:latin typeface="Times New Roman" panose="02020603050405020304" pitchFamily="18" charset="0"/>
            </a:endParaRPr>
          </a:p>
        </p:txBody>
      </p:sp>
      <p:graphicFrame>
        <p:nvGraphicFramePr>
          <p:cNvPr id="601112" name="Group 24"/>
          <p:cNvGraphicFramePr>
            <a:graphicFrameLocks noGrp="1"/>
          </p:cNvGraphicFramePr>
          <p:nvPr/>
        </p:nvGraphicFramePr>
        <p:xfrm>
          <a:off x="1143000" y="1565275"/>
          <a:ext cx="6934200" cy="6350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01108" name="Rectangle 20"/>
          <p:cNvSpPr>
            <a:spLocks noChangeArrowheads="1"/>
          </p:cNvSpPr>
          <p:nvPr/>
        </p:nvSpPr>
        <p:spPr bwMode="auto">
          <a:xfrm>
            <a:off x="1143000" y="3454400"/>
            <a:ext cx="6781800" cy="20574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en-US" altLang="zh-CN" sz="8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rgbClr val="0000FF"/>
                </a:solidFill>
                <a:latin typeface="Times New Roman" panose="02020603050405020304" pitchFamily="18" charset="0"/>
              </a:rPr>
              <a:t>      </a:t>
            </a:r>
            <a:r>
              <a:rPr kumimoji="1" lang="zh-CN" altLang="en-US" sz="2000">
                <a:solidFill>
                  <a:srgbClr val="0000FF"/>
                </a:solidFill>
                <a:latin typeface="Times New Roman" panose="02020603050405020304" pitchFamily="18" charset="0"/>
              </a:rPr>
              <a:t>其他目录和所有文件存储区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  该区存放文件的数据内容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en-US" sz="800">
              <a:solidFill>
                <a:schemeClr val="tx2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800">
                <a:solidFill>
                  <a:schemeClr val="tx2"/>
                </a:solidFill>
                <a:latin typeface="Times New Roman" panose="02020603050405020304" pitchFamily="18" charset="0"/>
              </a:rPr>
              <a:t>FAT</a:t>
            </a: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卷的目录同普通文件一样存储的，只是目录文件的内容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       是子目录和文件项，普通文件内容是一般数据</a:t>
            </a:r>
          </a:p>
        </p:txBody>
      </p:sp>
      <p:sp>
        <p:nvSpPr>
          <p:cNvPr id="601109" name="Rectangle 21"/>
          <p:cNvSpPr>
            <a:spLocks noChangeArrowheads="1"/>
          </p:cNvSpPr>
          <p:nvPr/>
        </p:nvSpPr>
        <p:spPr bwMode="auto">
          <a:xfrm>
            <a:off x="5638800" y="1590675"/>
            <a:ext cx="24384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sp>
        <p:nvSpPr>
          <p:cNvPr id="54291" name="Rectangle 23"/>
          <p:cNvSpPr>
            <a:spLocks noGrp="1" noChangeArrowheads="1"/>
          </p:cNvSpPr>
          <p:nvPr>
            <p:ph type="title"/>
          </p:nvPr>
        </p:nvSpPr>
        <p:spPr>
          <a:xfrm>
            <a:off x="-32327" y="502206"/>
            <a:ext cx="6594475" cy="384175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/>
              <a:t>FAT</a:t>
            </a:r>
            <a:r>
              <a:rPr lang="zh-CN" altLang="en-US" sz="3200" dirty="0"/>
              <a:t>文件系统</a:t>
            </a:r>
          </a:p>
        </p:txBody>
      </p:sp>
      <p:sp>
        <p:nvSpPr>
          <p:cNvPr id="54292" name="矩形 1"/>
          <p:cNvSpPr>
            <a:spLocks noChangeArrowheads="1"/>
          </p:cNvSpPr>
          <p:nvPr/>
        </p:nvSpPr>
        <p:spPr bwMode="auto">
          <a:xfrm>
            <a:off x="1585510" y="1137206"/>
            <a:ext cx="206441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1800" dirty="0">
                <a:solidFill>
                  <a:srgbClr val="CC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FAT</a:t>
            </a:r>
            <a:r>
              <a:rPr kumimoji="1" lang="zh-CN" altLang="en-US" sz="1800" dirty="0">
                <a:latin typeface="Times New Roman" panose="02020603050405020304" pitchFamily="18" charset="0"/>
              </a:rPr>
              <a:t>卷结构示意图</a:t>
            </a:r>
          </a:p>
        </p:txBody>
      </p:sp>
      <p:pic>
        <p:nvPicPr>
          <p:cNvPr id="2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1637" r="2104" b="4669"/>
          <a:stretch>
            <a:fillRect/>
          </a:stretch>
        </p:blipFill>
        <p:spPr bwMode="auto">
          <a:xfrm>
            <a:off x="152400" y="2343150"/>
            <a:ext cx="8763000" cy="407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 bwMode="auto">
          <a:xfrm>
            <a:off x="7467600" y="3657600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7467600" y="4980459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90500" y="2997200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90500" y="3924300"/>
            <a:ext cx="1447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76600" y="0"/>
            <a:ext cx="58674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0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60110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0" grpId="0" build="p" animBg="1" autoUpdateAnimBg="0" advAuto="0"/>
      <p:bldP spid="601108" grpId="0" animBg="1" autoUpdateAnimBg="0"/>
      <p:bldP spid="601109" grpId="0" animBg="1"/>
      <p:bldP spid="3" grpId="0" animBg="1"/>
      <p:bldP spid="10" grpId="0" animBg="1"/>
      <p:bldP spid="11" grpId="0" animBg="1"/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685800" y="1371600"/>
            <a:ext cx="7772400" cy="4953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99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>
                <a:solidFill>
                  <a:srgbClr val="CC0000"/>
                </a:solidFill>
                <a:latin typeface="Times New Roman" panose="02020603050405020304" pitchFamily="18" charset="0"/>
              </a:rPr>
              <a:t>                                        </a:t>
            </a:r>
            <a:r>
              <a:rPr kumimoji="1" lang="en-US" altLang="zh-CN" sz="2000">
                <a:latin typeface="Times New Roman" panose="02020603050405020304" pitchFamily="18" charset="0"/>
              </a:rPr>
              <a:t>FAT</a:t>
            </a:r>
            <a:r>
              <a:rPr kumimoji="1" lang="zh-CN" altLang="en-US" sz="2000">
                <a:latin typeface="Times New Roman" panose="02020603050405020304" pitchFamily="18" charset="0"/>
              </a:rPr>
              <a:t>卷结构示意图</a:t>
            </a:r>
          </a:p>
        </p:txBody>
      </p:sp>
      <p:graphicFrame>
        <p:nvGraphicFramePr>
          <p:cNvPr id="600070" name="Group 6"/>
          <p:cNvGraphicFramePr>
            <a:graphicFrameLocks noGrp="1"/>
          </p:cNvGraphicFramePr>
          <p:nvPr/>
        </p:nvGraphicFramePr>
        <p:xfrm>
          <a:off x="1143000" y="1828800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9169" name="Rectangle 20"/>
          <p:cNvSpPr>
            <a:spLocks noChangeArrowheads="1"/>
          </p:cNvSpPr>
          <p:nvPr/>
        </p:nvSpPr>
        <p:spPr bwMode="auto">
          <a:xfrm>
            <a:off x="4814888" y="1828800"/>
            <a:ext cx="838200" cy="609600"/>
          </a:xfrm>
          <a:prstGeom prst="rect">
            <a:avLst/>
          </a:prstGeom>
          <a:solidFill>
            <a:srgbClr val="FF6600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2600"/>
          </a:p>
        </p:txBody>
      </p:sp>
      <p:pic>
        <p:nvPicPr>
          <p:cNvPr id="600085" name="Picture 21" descr="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00" y="2762250"/>
            <a:ext cx="7747000" cy="348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0086" name="Rectangle 22"/>
          <p:cNvSpPr>
            <a:spLocks noChangeArrowheads="1"/>
          </p:cNvSpPr>
          <p:nvPr/>
        </p:nvSpPr>
        <p:spPr bwMode="auto">
          <a:xfrm>
            <a:off x="3048000" y="6019800"/>
            <a:ext cx="5257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800">
                <a:solidFill>
                  <a:schemeClr val="tx2"/>
                </a:solidFill>
                <a:latin typeface="Times New Roman" panose="02020603050405020304" pitchFamily="18" charset="0"/>
              </a:rPr>
              <a:t>FAT32</a:t>
            </a:r>
            <a:r>
              <a:rPr kumimoji="1" lang="zh-CN" altLang="en-US" sz="1800">
                <a:solidFill>
                  <a:schemeClr val="tx2"/>
                </a:solidFill>
                <a:latin typeface="Times New Roman" panose="02020603050405020304" pitchFamily="18" charset="0"/>
              </a:rPr>
              <a:t>长文件名目录项例：</a:t>
            </a:r>
            <a:r>
              <a:rPr kumimoji="1" lang="en-US" altLang="zh-CN" sz="1800">
                <a:solidFill>
                  <a:srgbClr val="0000CC"/>
                </a:solidFill>
                <a:latin typeface="Times New Roman" panose="02020603050405020304" pitchFamily="18" charset="0"/>
              </a:rPr>
              <a:t>The quick brown.fox</a:t>
            </a:r>
          </a:p>
        </p:txBody>
      </p:sp>
      <p:sp>
        <p:nvSpPr>
          <p:cNvPr id="49172" name="Rectangle 24"/>
          <p:cNvSpPr>
            <a:spLocks noGrp="1" noChangeArrowheads="1"/>
          </p:cNvSpPr>
          <p:nvPr>
            <p:ph type="title"/>
          </p:nvPr>
        </p:nvSpPr>
        <p:spPr>
          <a:xfrm>
            <a:off x="114300" y="528638"/>
            <a:ext cx="2971800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FAT</a:t>
            </a:r>
            <a:r>
              <a:rPr lang="zh-CN" altLang="en-US" dirty="0"/>
              <a:t>文件系统</a:t>
            </a:r>
          </a:p>
        </p:txBody>
      </p:sp>
      <p:sp>
        <p:nvSpPr>
          <p:cNvPr id="600089" name="AutoShape 25"/>
          <p:cNvSpPr>
            <a:spLocks noChangeArrowheads="1"/>
          </p:cNvSpPr>
          <p:nvPr/>
        </p:nvSpPr>
        <p:spPr bwMode="auto">
          <a:xfrm>
            <a:off x="2133600" y="5715000"/>
            <a:ext cx="1600200" cy="304800"/>
          </a:xfrm>
          <a:prstGeom prst="wedgeRectCallout">
            <a:avLst>
              <a:gd name="adj1" fmla="val 25000"/>
              <a:gd name="adj2" fmla="val -119273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文件起始簇号高</a:t>
            </a:r>
            <a:r>
              <a:rPr lang="en-US" altLang="zh-CN" sz="1200">
                <a:solidFill>
                  <a:srgbClr val="0000CC"/>
                </a:solidFill>
              </a:rPr>
              <a:t>16</a:t>
            </a:r>
            <a:r>
              <a:rPr lang="zh-CN" altLang="en-US" sz="1200">
                <a:solidFill>
                  <a:srgbClr val="0000CC"/>
                </a:solidFill>
              </a:rPr>
              <a:t>位</a:t>
            </a:r>
          </a:p>
        </p:txBody>
      </p:sp>
      <p:sp>
        <p:nvSpPr>
          <p:cNvPr id="600090" name="AutoShape 26"/>
          <p:cNvSpPr>
            <a:spLocks noChangeArrowheads="1"/>
          </p:cNvSpPr>
          <p:nvPr/>
        </p:nvSpPr>
        <p:spPr bwMode="auto">
          <a:xfrm>
            <a:off x="2514600" y="2362200"/>
            <a:ext cx="2743200" cy="838200"/>
          </a:xfrm>
          <a:prstGeom prst="wedgeRectCallout">
            <a:avLst>
              <a:gd name="adj1" fmla="val -85417"/>
              <a:gd name="adj2" fmla="val 77843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   </a:t>
            </a:r>
            <a:r>
              <a:rPr lang="en-US" altLang="zh-CN" sz="1200">
                <a:solidFill>
                  <a:srgbClr val="0000CC"/>
                </a:solidFill>
              </a:rPr>
              <a:t>7  -- </a:t>
            </a:r>
            <a:r>
              <a:rPr lang="zh-CN" altLang="en-US" sz="1200">
                <a:solidFill>
                  <a:srgbClr val="0000CC"/>
                </a:solidFill>
              </a:rPr>
              <a:t>保留未用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   </a:t>
            </a:r>
            <a:r>
              <a:rPr lang="en-US" altLang="zh-CN" sz="1200">
                <a:solidFill>
                  <a:srgbClr val="0000CC"/>
                </a:solidFill>
              </a:rPr>
              <a:t>6  -- </a:t>
            </a:r>
            <a:r>
              <a:rPr lang="en-US" altLang="zh-CN" sz="1200">
                <a:solidFill>
                  <a:srgbClr val="CC0000"/>
                </a:solidFill>
              </a:rPr>
              <a:t>1</a:t>
            </a:r>
            <a:r>
              <a:rPr lang="zh-CN" altLang="en-US" sz="1200">
                <a:solidFill>
                  <a:srgbClr val="0000CC"/>
                </a:solidFill>
              </a:rPr>
              <a:t>表示长文件最后一个目录项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   </a:t>
            </a:r>
            <a:r>
              <a:rPr lang="en-US" altLang="zh-CN" sz="1200">
                <a:solidFill>
                  <a:srgbClr val="0000CC"/>
                </a:solidFill>
              </a:rPr>
              <a:t>5  -- </a:t>
            </a:r>
            <a:r>
              <a:rPr lang="zh-CN" altLang="en-US" sz="1200">
                <a:solidFill>
                  <a:srgbClr val="0000CC"/>
                </a:solidFill>
              </a:rPr>
              <a:t>保留未用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位</a:t>
            </a:r>
            <a:r>
              <a:rPr lang="en-US" altLang="zh-CN" sz="1200">
                <a:solidFill>
                  <a:srgbClr val="0000CC"/>
                </a:solidFill>
              </a:rPr>
              <a:t>0-4  -- </a:t>
            </a:r>
            <a:r>
              <a:rPr lang="zh-CN" altLang="en-US" sz="1200">
                <a:solidFill>
                  <a:srgbClr val="0000CC"/>
                </a:solidFill>
              </a:rPr>
              <a:t>长目录项顺序号</a:t>
            </a:r>
          </a:p>
        </p:txBody>
      </p:sp>
      <p:sp>
        <p:nvSpPr>
          <p:cNvPr id="600091" name="AutoShape 27"/>
          <p:cNvSpPr>
            <a:spLocks noChangeArrowheads="1"/>
          </p:cNvSpPr>
          <p:nvPr/>
        </p:nvSpPr>
        <p:spPr bwMode="auto">
          <a:xfrm>
            <a:off x="5562600" y="2514600"/>
            <a:ext cx="1828800" cy="685800"/>
          </a:xfrm>
          <a:prstGeom prst="wedgeRectCallout">
            <a:avLst>
              <a:gd name="adj1" fmla="val -39236"/>
              <a:gd name="adj2" fmla="val 85880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CC"/>
                </a:solidFill>
              </a:rPr>
              <a:t>长文件名</a:t>
            </a:r>
            <a:r>
              <a:rPr lang="en-US" altLang="zh-CN" sz="1200" dirty="0" err="1">
                <a:solidFill>
                  <a:srgbClr val="0000CC"/>
                </a:solidFill>
              </a:rPr>
              <a:t>unicode</a:t>
            </a:r>
            <a:r>
              <a:rPr lang="zh-CN" altLang="en-US" sz="1200" dirty="0">
                <a:solidFill>
                  <a:srgbClr val="0000CC"/>
                </a:solidFill>
              </a:rPr>
              <a:t>码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CC0000"/>
                </a:solidFill>
              </a:rPr>
              <a:t>2</a:t>
            </a:r>
            <a:r>
              <a:rPr lang="zh-CN" altLang="en-US" sz="1200" dirty="0">
                <a:solidFill>
                  <a:srgbClr val="0000CC"/>
                </a:solidFill>
              </a:rPr>
              <a:t>个字节长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 dirty="0">
                <a:solidFill>
                  <a:srgbClr val="0000CC"/>
                </a:solidFill>
              </a:rPr>
              <a:t>每个目录项有</a:t>
            </a:r>
            <a:r>
              <a:rPr lang="en-US" altLang="zh-CN" sz="1200" dirty="0">
                <a:solidFill>
                  <a:srgbClr val="CC0000"/>
                </a:solidFill>
              </a:rPr>
              <a:t>13</a:t>
            </a:r>
            <a:r>
              <a:rPr lang="zh-CN" altLang="en-US" sz="1200" dirty="0">
                <a:solidFill>
                  <a:srgbClr val="0000CC"/>
                </a:solidFill>
              </a:rPr>
              <a:t>个</a:t>
            </a:r>
          </a:p>
        </p:txBody>
      </p:sp>
      <p:sp>
        <p:nvSpPr>
          <p:cNvPr id="600093" name="AutoShape 29"/>
          <p:cNvSpPr>
            <a:spLocks noChangeArrowheads="1"/>
          </p:cNvSpPr>
          <p:nvPr/>
        </p:nvSpPr>
        <p:spPr bwMode="auto">
          <a:xfrm>
            <a:off x="7543800" y="2514600"/>
            <a:ext cx="1447800" cy="609600"/>
          </a:xfrm>
          <a:prstGeom prst="wedgeRectCallout">
            <a:avLst>
              <a:gd name="adj1" fmla="val -121491"/>
              <a:gd name="adj2" fmla="val 238282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200">
                <a:solidFill>
                  <a:srgbClr val="0000CC"/>
                </a:solidFill>
              </a:rPr>
              <a:t>长文件名目录项标志，取值</a:t>
            </a:r>
            <a:r>
              <a:rPr lang="en-US" altLang="zh-CN" sz="1200">
                <a:solidFill>
                  <a:srgbClr val="CC0000"/>
                </a:solidFill>
              </a:rPr>
              <a:t>0F</a:t>
            </a:r>
            <a:r>
              <a:rPr lang="en-US" altLang="zh-CN" sz="1200">
                <a:solidFill>
                  <a:srgbClr val="0000CC"/>
                </a:solidFill>
              </a:rPr>
              <a:t>H </a:t>
            </a:r>
          </a:p>
        </p:txBody>
      </p:sp>
      <p:sp>
        <p:nvSpPr>
          <p:cNvPr id="600094" name="AutoShape 30"/>
          <p:cNvSpPr>
            <a:spLocks noChangeArrowheads="1"/>
          </p:cNvSpPr>
          <p:nvPr/>
        </p:nvSpPr>
        <p:spPr bwMode="auto">
          <a:xfrm>
            <a:off x="6248400" y="5334000"/>
            <a:ext cx="1600200" cy="1371600"/>
          </a:xfrm>
          <a:prstGeom prst="wedgeRectCallout">
            <a:avLst>
              <a:gd name="adj1" fmla="val -37591"/>
              <a:gd name="adj2" fmla="val -64413"/>
            </a:avLst>
          </a:prstGeom>
          <a:solidFill>
            <a:srgbClr val="FFFFFF"/>
          </a:solidFill>
          <a:ln w="12700" algn="ctr">
            <a:solidFill>
              <a:srgbClr val="FF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00000000(</a:t>
            </a:r>
            <a:r>
              <a:rPr lang="zh-CN" altLang="en-US" sz="1200" dirty="0">
                <a:solidFill>
                  <a:srgbClr val="0000CC"/>
                </a:solidFill>
              </a:rPr>
              <a:t>读写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(</a:t>
            </a:r>
            <a:r>
              <a:rPr lang="zh-CN" altLang="en-US" sz="1200" dirty="0">
                <a:solidFill>
                  <a:srgbClr val="0000CC"/>
                </a:solidFill>
              </a:rPr>
              <a:t>只读</a:t>
            </a:r>
            <a:r>
              <a:rPr lang="en-US" altLang="zh-CN" sz="1200" dirty="0">
                <a:solidFill>
                  <a:srgbClr val="0000CC"/>
                </a:solidFill>
              </a:rPr>
              <a:t>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0(</a:t>
            </a:r>
            <a:r>
              <a:rPr lang="zh-CN" altLang="en-US" sz="1200" dirty="0">
                <a:solidFill>
                  <a:srgbClr val="0000CC"/>
                </a:solidFill>
              </a:rPr>
              <a:t>隐藏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00(</a:t>
            </a:r>
            <a:r>
              <a:rPr lang="zh-CN" altLang="en-US" sz="1200" dirty="0">
                <a:solidFill>
                  <a:srgbClr val="0000CC"/>
                </a:solidFill>
              </a:rPr>
              <a:t>系统</a:t>
            </a:r>
            <a:r>
              <a:rPr lang="en-US" altLang="zh-CN" sz="1200" dirty="0">
                <a:solidFill>
                  <a:srgbClr val="0000CC"/>
                </a:solidFill>
              </a:rPr>
              <a:t>)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000(</a:t>
            </a:r>
            <a:r>
              <a:rPr lang="zh-CN" altLang="en-US" sz="1200" dirty="0">
                <a:solidFill>
                  <a:srgbClr val="0000CC"/>
                </a:solidFill>
              </a:rPr>
              <a:t>卷标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0000(</a:t>
            </a:r>
            <a:r>
              <a:rPr lang="zh-CN" altLang="en-US" sz="1200" dirty="0">
                <a:solidFill>
                  <a:srgbClr val="0000CC"/>
                </a:solidFill>
              </a:rPr>
              <a:t>子目录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200" dirty="0">
                <a:solidFill>
                  <a:srgbClr val="0000CC"/>
                </a:solidFill>
              </a:rPr>
              <a:t>   00</a:t>
            </a:r>
            <a:r>
              <a:rPr lang="en-US" altLang="zh-CN" sz="1200" dirty="0">
                <a:solidFill>
                  <a:srgbClr val="CC0000"/>
                </a:solidFill>
              </a:rPr>
              <a:t>1</a:t>
            </a:r>
            <a:r>
              <a:rPr lang="en-US" altLang="zh-CN" sz="1200" dirty="0">
                <a:solidFill>
                  <a:srgbClr val="0000CC"/>
                </a:solidFill>
              </a:rPr>
              <a:t>00000(</a:t>
            </a:r>
            <a:r>
              <a:rPr lang="zh-CN" altLang="en-US" sz="1200" dirty="0">
                <a:solidFill>
                  <a:srgbClr val="0000CC"/>
                </a:solidFill>
              </a:rPr>
              <a:t>归档</a:t>
            </a:r>
            <a:r>
              <a:rPr lang="en-US" altLang="zh-CN" sz="1200" dirty="0">
                <a:solidFill>
                  <a:srgbClr val="0000CC"/>
                </a:solidFill>
              </a:rPr>
              <a:t>)</a:t>
            </a:r>
          </a:p>
        </p:txBody>
      </p:sp>
      <p:sp>
        <p:nvSpPr>
          <p:cNvPr id="13" name="矩形 12"/>
          <p:cNvSpPr/>
          <p:nvPr/>
        </p:nvSpPr>
        <p:spPr bwMode="auto">
          <a:xfrm>
            <a:off x="1219200" y="4752975"/>
            <a:ext cx="4876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1600200" y="3933825"/>
            <a:ext cx="47244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467600" y="4007708"/>
            <a:ext cx="1066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600200" y="3219450"/>
            <a:ext cx="46482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7467600" y="3268362"/>
            <a:ext cx="1066800" cy="5334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43400" y="0"/>
            <a:ext cx="4800600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0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00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0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0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00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0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000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000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00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0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0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0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0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0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0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6000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0086" grpId="0" autoUpdateAnimBg="0"/>
      <p:bldP spid="600089" grpId="0" animBg="1"/>
      <p:bldP spid="600090" grpId="0" animBg="1"/>
      <p:bldP spid="600091" grpId="0" animBg="1"/>
      <p:bldP spid="600093" grpId="0" animBg="1"/>
      <p:bldP spid="600094" grpId="0" animBg="1"/>
      <p:bldP spid="600094" grpId="1" animBg="1"/>
      <p:bldP spid="13" grpId="0" animBg="1"/>
      <p:bldP spid="13" grpId="1" animBg="1"/>
      <p:bldP spid="13" grpId="2" animBg="1"/>
      <p:bldP spid="15" grpId="0" animBg="1"/>
      <p:bldP spid="16" grpId="0" animBg="1"/>
      <p:bldP spid="17" grpId="0" animBg="1"/>
      <p:bldP spid="1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7" name="Rectangle 5"/>
          <p:cNvSpPr>
            <a:spLocks noChangeArrowheads="1"/>
          </p:cNvSpPr>
          <p:nvPr/>
        </p:nvSpPr>
        <p:spPr bwMode="auto">
          <a:xfrm>
            <a:off x="76200" y="4267200"/>
            <a:ext cx="8991600" cy="2362200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文件访问过程：读出文件</a:t>
            </a:r>
            <a:r>
              <a:rPr kumimoji="1"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\aa\bb\ccc.dat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的内容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rgbClr val="0000FF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1.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查“根目录”中目录项：找到含目录名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=“aa”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的目录项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从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aa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目录项中查出该目录文件的首簇号＝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3.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查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FAT1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中以第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簇为头的文件分配簇链，检索相应簇内容，找出含目录名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=“bb”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的目录项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4.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从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bb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目录项中查出该目录文件的首簇号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=7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5.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查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FAT1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中以第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7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簇为头的文件分配簇链，检索相应簇内容，找出含文件名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=“ccc.dat”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的目录项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6.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从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ccc.dat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目录项中查出该文件的首簇号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=4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7.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查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FAT1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中以第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4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簇为头的文件分配簇链，读出相应簇内容，即得到了文件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ccc.dat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的内容</a:t>
            </a:r>
          </a:p>
        </p:txBody>
      </p:sp>
      <p:grpSp>
        <p:nvGrpSpPr>
          <p:cNvPr id="602118" name="Group 6"/>
          <p:cNvGrpSpPr/>
          <p:nvPr/>
        </p:nvGrpSpPr>
        <p:grpSpPr bwMode="auto">
          <a:xfrm>
            <a:off x="1219200" y="1371600"/>
            <a:ext cx="1752600" cy="2749550"/>
            <a:chOff x="672" y="776"/>
            <a:chExt cx="1008" cy="1732"/>
          </a:xfrm>
        </p:grpSpPr>
        <p:grpSp>
          <p:nvGrpSpPr>
            <p:cNvPr id="51293" name="Group 7"/>
            <p:cNvGrpSpPr/>
            <p:nvPr/>
          </p:nvGrpSpPr>
          <p:grpSpPr bwMode="auto">
            <a:xfrm>
              <a:off x="672" y="1056"/>
              <a:ext cx="816" cy="144"/>
              <a:chOff x="672" y="1056"/>
              <a:chExt cx="816" cy="144"/>
            </a:xfrm>
          </p:grpSpPr>
          <p:sp>
            <p:nvSpPr>
              <p:cNvPr id="51333" name="Rectangle 8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1334" name="Rectangle 9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51294" name="Group 10"/>
            <p:cNvGrpSpPr/>
            <p:nvPr/>
          </p:nvGrpSpPr>
          <p:grpSpPr bwMode="auto">
            <a:xfrm>
              <a:off x="672" y="1218"/>
              <a:ext cx="816" cy="144"/>
              <a:chOff x="672" y="1056"/>
              <a:chExt cx="816" cy="144"/>
            </a:xfrm>
          </p:grpSpPr>
          <p:sp>
            <p:nvSpPr>
              <p:cNvPr id="51331" name="Rectangle 11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51332" name="Rectangle 12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51295" name="Group 13"/>
            <p:cNvGrpSpPr/>
            <p:nvPr/>
          </p:nvGrpSpPr>
          <p:grpSpPr bwMode="auto">
            <a:xfrm>
              <a:off x="672" y="1383"/>
              <a:ext cx="816" cy="144"/>
              <a:chOff x="672" y="1056"/>
              <a:chExt cx="816" cy="144"/>
            </a:xfrm>
          </p:grpSpPr>
          <p:sp>
            <p:nvSpPr>
              <p:cNvPr id="51329" name="Rectangle 14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51330" name="Rectangle 15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1296" name="Group 16"/>
            <p:cNvGrpSpPr/>
            <p:nvPr/>
          </p:nvGrpSpPr>
          <p:grpSpPr bwMode="auto">
            <a:xfrm>
              <a:off x="672" y="1545"/>
              <a:ext cx="816" cy="144"/>
              <a:chOff x="672" y="1056"/>
              <a:chExt cx="816" cy="144"/>
            </a:xfrm>
          </p:grpSpPr>
          <p:sp>
            <p:nvSpPr>
              <p:cNvPr id="51327" name="Rectangle 17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1328" name="Rectangle 18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grpSp>
          <p:nvGrpSpPr>
            <p:cNvPr id="51297" name="Group 19"/>
            <p:cNvGrpSpPr/>
            <p:nvPr/>
          </p:nvGrpSpPr>
          <p:grpSpPr bwMode="auto">
            <a:xfrm>
              <a:off x="672" y="1707"/>
              <a:ext cx="816" cy="144"/>
              <a:chOff x="672" y="1056"/>
              <a:chExt cx="816" cy="144"/>
            </a:xfrm>
          </p:grpSpPr>
          <p:sp>
            <p:nvSpPr>
              <p:cNvPr id="51325" name="Rectangle 20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1326" name="Rectangle 21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1298" name="Group 22"/>
            <p:cNvGrpSpPr/>
            <p:nvPr/>
          </p:nvGrpSpPr>
          <p:grpSpPr bwMode="auto">
            <a:xfrm>
              <a:off x="672" y="1872"/>
              <a:ext cx="816" cy="144"/>
              <a:chOff x="672" y="1056"/>
              <a:chExt cx="816" cy="144"/>
            </a:xfrm>
          </p:grpSpPr>
          <p:sp>
            <p:nvSpPr>
              <p:cNvPr id="51323" name="Rectangle 23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51324" name="Rectangle 24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1299" name="Group 25"/>
            <p:cNvGrpSpPr/>
            <p:nvPr/>
          </p:nvGrpSpPr>
          <p:grpSpPr bwMode="auto">
            <a:xfrm>
              <a:off x="678" y="2037"/>
              <a:ext cx="816" cy="144"/>
              <a:chOff x="672" y="1056"/>
              <a:chExt cx="816" cy="144"/>
            </a:xfrm>
          </p:grpSpPr>
          <p:sp>
            <p:nvSpPr>
              <p:cNvPr id="51321" name="Rectangle 26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51322" name="Rectangle 27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1300" name="Group 28"/>
            <p:cNvGrpSpPr/>
            <p:nvPr/>
          </p:nvGrpSpPr>
          <p:grpSpPr bwMode="auto">
            <a:xfrm>
              <a:off x="678" y="2199"/>
              <a:ext cx="816" cy="144"/>
              <a:chOff x="672" y="1056"/>
              <a:chExt cx="816" cy="144"/>
            </a:xfrm>
          </p:grpSpPr>
          <p:sp>
            <p:nvSpPr>
              <p:cNvPr id="51319" name="Rectangle 29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51320" name="Rectangle 30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51301" name="Group 31"/>
            <p:cNvGrpSpPr/>
            <p:nvPr/>
          </p:nvGrpSpPr>
          <p:grpSpPr bwMode="auto">
            <a:xfrm>
              <a:off x="678" y="2364"/>
              <a:ext cx="816" cy="144"/>
              <a:chOff x="672" y="1056"/>
              <a:chExt cx="816" cy="144"/>
            </a:xfrm>
          </p:grpSpPr>
          <p:sp>
            <p:nvSpPr>
              <p:cNvPr id="51317" name="Rectangle 32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51318" name="Rectangle 33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0x000</a:t>
                </a:r>
              </a:p>
            </p:txBody>
          </p:sp>
        </p:grpSp>
        <p:sp>
          <p:nvSpPr>
            <p:cNvPr id="51302" name="Line 34"/>
            <p:cNvSpPr>
              <a:spLocks noChangeShapeType="1"/>
            </p:cNvSpPr>
            <p:nvPr/>
          </p:nvSpPr>
          <p:spPr bwMode="auto">
            <a:xfrm>
              <a:off x="1392" y="1152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3" name="Line 35"/>
            <p:cNvSpPr>
              <a:spLocks noChangeShapeType="1"/>
            </p:cNvSpPr>
            <p:nvPr/>
          </p:nvSpPr>
          <p:spPr bwMode="auto">
            <a:xfrm>
              <a:off x="1584" y="1152"/>
              <a:ext cx="0" cy="28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4" name="Line 36"/>
            <p:cNvSpPr>
              <a:spLocks noChangeShapeType="1"/>
            </p:cNvSpPr>
            <p:nvPr/>
          </p:nvSpPr>
          <p:spPr bwMode="auto">
            <a:xfrm flipH="1">
              <a:off x="1488" y="1432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5" name="Line 37"/>
            <p:cNvSpPr>
              <a:spLocks noChangeShapeType="1"/>
            </p:cNvSpPr>
            <p:nvPr/>
          </p:nvSpPr>
          <p:spPr bwMode="auto">
            <a:xfrm>
              <a:off x="1392" y="1296"/>
              <a:ext cx="240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6" name="Line 38"/>
            <p:cNvSpPr>
              <a:spLocks noChangeShapeType="1"/>
            </p:cNvSpPr>
            <p:nvPr/>
          </p:nvSpPr>
          <p:spPr bwMode="auto">
            <a:xfrm>
              <a:off x="1632" y="1296"/>
              <a:ext cx="0" cy="624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7" name="Line 39"/>
            <p:cNvSpPr>
              <a:spLocks noChangeShapeType="1"/>
            </p:cNvSpPr>
            <p:nvPr/>
          </p:nvSpPr>
          <p:spPr bwMode="auto">
            <a:xfrm flipH="1">
              <a:off x="1488" y="1912"/>
              <a:ext cx="144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8" name="Line 40"/>
            <p:cNvSpPr>
              <a:spLocks noChangeShapeType="1"/>
            </p:cNvSpPr>
            <p:nvPr/>
          </p:nvSpPr>
          <p:spPr bwMode="auto">
            <a:xfrm>
              <a:off x="1392" y="1584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09" name="Line 41"/>
            <p:cNvSpPr>
              <a:spLocks noChangeShapeType="1"/>
            </p:cNvSpPr>
            <p:nvPr/>
          </p:nvSpPr>
          <p:spPr bwMode="auto">
            <a:xfrm>
              <a:off x="1584" y="1584"/>
              <a:ext cx="0" cy="672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0" name="Line 42"/>
            <p:cNvSpPr>
              <a:spLocks noChangeShapeType="1"/>
            </p:cNvSpPr>
            <p:nvPr/>
          </p:nvSpPr>
          <p:spPr bwMode="auto">
            <a:xfrm flipH="1">
              <a:off x="1488" y="2248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1" name="Line 43"/>
            <p:cNvSpPr>
              <a:spLocks noChangeShapeType="1"/>
            </p:cNvSpPr>
            <p:nvPr/>
          </p:nvSpPr>
          <p:spPr bwMode="auto">
            <a:xfrm flipV="1">
              <a:off x="1392" y="2296"/>
              <a:ext cx="288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2" name="Line 44"/>
            <p:cNvSpPr>
              <a:spLocks noChangeShapeType="1"/>
            </p:cNvSpPr>
            <p:nvPr/>
          </p:nvSpPr>
          <p:spPr bwMode="auto">
            <a:xfrm>
              <a:off x="1680" y="1776"/>
              <a:ext cx="0" cy="52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3" name="Line 45"/>
            <p:cNvSpPr>
              <a:spLocks noChangeShapeType="1"/>
            </p:cNvSpPr>
            <p:nvPr/>
          </p:nvSpPr>
          <p:spPr bwMode="auto">
            <a:xfrm flipH="1">
              <a:off x="1488" y="1776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1314" name="Rectangle 46"/>
            <p:cNvSpPr>
              <a:spLocks noChangeArrowheads="1"/>
            </p:cNvSpPr>
            <p:nvPr/>
          </p:nvSpPr>
          <p:spPr bwMode="auto">
            <a:xfrm>
              <a:off x="672" y="91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anose="02020603050405020304" pitchFamily="18" charset="0"/>
                </a:rPr>
                <a:t>簇号</a:t>
              </a:r>
            </a:p>
          </p:txBody>
        </p:sp>
        <p:sp>
          <p:nvSpPr>
            <p:cNvPr id="51315" name="Rectangle 47"/>
            <p:cNvSpPr>
              <a:spLocks noChangeArrowheads="1"/>
            </p:cNvSpPr>
            <p:nvPr/>
          </p:nvSpPr>
          <p:spPr bwMode="auto">
            <a:xfrm>
              <a:off x="960" y="91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anose="02020603050405020304" pitchFamily="18" charset="0"/>
                </a:rPr>
                <a:t>链指针</a:t>
              </a:r>
            </a:p>
          </p:txBody>
        </p:sp>
        <p:sp>
          <p:nvSpPr>
            <p:cNvPr id="51316" name="Rectangle 48"/>
            <p:cNvSpPr>
              <a:spLocks noChangeArrowheads="1"/>
            </p:cNvSpPr>
            <p:nvPr/>
          </p:nvSpPr>
          <p:spPr bwMode="auto">
            <a:xfrm>
              <a:off x="816" y="77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FAT</a:t>
              </a:r>
              <a:r>
                <a:rPr kumimoji="1" lang="zh-CN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表</a:t>
              </a:r>
            </a:p>
          </p:txBody>
        </p:sp>
      </p:grpSp>
      <p:grpSp>
        <p:nvGrpSpPr>
          <p:cNvPr id="602161" name="Group 49"/>
          <p:cNvGrpSpPr/>
          <p:nvPr/>
        </p:nvGrpSpPr>
        <p:grpSpPr bwMode="auto">
          <a:xfrm>
            <a:off x="3352800" y="1397000"/>
            <a:ext cx="1447800" cy="1117600"/>
            <a:chOff x="2112" y="976"/>
            <a:chExt cx="912" cy="704"/>
          </a:xfrm>
        </p:grpSpPr>
        <p:sp>
          <p:nvSpPr>
            <p:cNvPr id="51285" name="Rectangle 50"/>
            <p:cNvSpPr>
              <a:spLocks noChangeArrowheads="1"/>
            </p:cNvSpPr>
            <p:nvPr/>
          </p:nvSpPr>
          <p:spPr bwMode="auto">
            <a:xfrm>
              <a:off x="2736" y="1408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286" name="Rectangle 51"/>
            <p:cNvSpPr>
              <a:spLocks noChangeArrowheads="1"/>
            </p:cNvSpPr>
            <p:nvPr/>
          </p:nvSpPr>
          <p:spPr bwMode="auto">
            <a:xfrm>
              <a:off x="2128" y="97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 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X 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内容   </a:t>
              </a:r>
            </a:p>
          </p:txBody>
        </p:sp>
        <p:sp>
          <p:nvSpPr>
            <p:cNvPr id="51287" name="Rectangle 52"/>
            <p:cNvSpPr>
              <a:spLocks noChangeArrowheads="1"/>
            </p:cNvSpPr>
            <p:nvPr/>
          </p:nvSpPr>
          <p:spPr bwMode="auto">
            <a:xfrm>
              <a:off x="2720" y="127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首簇号</a:t>
              </a:r>
            </a:p>
          </p:txBody>
        </p:sp>
        <p:sp>
          <p:nvSpPr>
            <p:cNvPr id="51288" name="Rectangle 53"/>
            <p:cNvSpPr>
              <a:spLocks noChangeArrowheads="1"/>
            </p:cNvSpPr>
            <p:nvPr/>
          </p:nvSpPr>
          <p:spPr bwMode="auto">
            <a:xfrm>
              <a:off x="2160" y="1536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600">
                  <a:latin typeface="Times New Roman" panose="02020603050405020304" pitchFamily="18" charset="0"/>
                </a:rPr>
                <a:t>aa</a:t>
              </a:r>
            </a:p>
          </p:txBody>
        </p:sp>
        <p:sp>
          <p:nvSpPr>
            <p:cNvPr id="51289" name="Rectangle 54"/>
            <p:cNvSpPr>
              <a:spLocks noChangeArrowheads="1"/>
            </p:cNvSpPr>
            <p:nvPr/>
          </p:nvSpPr>
          <p:spPr bwMode="auto">
            <a:xfrm>
              <a:off x="2736" y="1536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1290" name="Rectangle 55"/>
            <p:cNvSpPr>
              <a:spLocks noChangeArrowheads="1"/>
            </p:cNvSpPr>
            <p:nvPr/>
          </p:nvSpPr>
          <p:spPr bwMode="auto">
            <a:xfrm>
              <a:off x="2160" y="127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目录名</a:t>
              </a:r>
            </a:p>
          </p:txBody>
        </p:sp>
        <p:sp>
          <p:nvSpPr>
            <p:cNvPr id="51291" name="Rectangle 56"/>
            <p:cNvSpPr>
              <a:spLocks noChangeArrowheads="1"/>
            </p:cNvSpPr>
            <p:nvPr/>
          </p:nvSpPr>
          <p:spPr bwMode="auto">
            <a:xfrm>
              <a:off x="2112" y="112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根目录项</a:t>
              </a:r>
            </a:p>
          </p:txBody>
        </p:sp>
        <p:sp>
          <p:nvSpPr>
            <p:cNvPr id="51292" name="Rectangle 57"/>
            <p:cNvSpPr>
              <a:spLocks noChangeArrowheads="1"/>
            </p:cNvSpPr>
            <p:nvPr/>
          </p:nvSpPr>
          <p:spPr bwMode="auto">
            <a:xfrm>
              <a:off x="2160" y="1408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a1</a:t>
              </a:r>
            </a:p>
          </p:txBody>
        </p:sp>
      </p:grpSp>
      <p:grpSp>
        <p:nvGrpSpPr>
          <p:cNvPr id="602170" name="Group 58"/>
          <p:cNvGrpSpPr/>
          <p:nvPr/>
        </p:nvGrpSpPr>
        <p:grpSpPr bwMode="auto">
          <a:xfrm>
            <a:off x="5181600" y="1384300"/>
            <a:ext cx="1371600" cy="1358900"/>
            <a:chOff x="2160" y="1880"/>
            <a:chExt cx="864" cy="856"/>
          </a:xfrm>
        </p:grpSpPr>
        <p:sp>
          <p:nvSpPr>
            <p:cNvPr id="51275" name="Rectangle 59"/>
            <p:cNvSpPr>
              <a:spLocks noChangeArrowheads="1"/>
            </p:cNvSpPr>
            <p:nvPr/>
          </p:nvSpPr>
          <p:spPr bwMode="auto">
            <a:xfrm>
              <a:off x="2736" y="2304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1276" name="Rectangle 60"/>
            <p:cNvSpPr>
              <a:spLocks noChangeArrowheads="1"/>
            </p:cNvSpPr>
            <p:nvPr/>
          </p:nvSpPr>
          <p:spPr bwMode="auto">
            <a:xfrm>
              <a:off x="2160" y="1880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1277" name="Rectangle 61"/>
            <p:cNvSpPr>
              <a:spLocks noChangeArrowheads="1"/>
            </p:cNvSpPr>
            <p:nvPr/>
          </p:nvSpPr>
          <p:spPr bwMode="auto">
            <a:xfrm>
              <a:off x="2720" y="2168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首簇号</a:t>
              </a:r>
            </a:p>
          </p:txBody>
        </p:sp>
        <p:sp>
          <p:nvSpPr>
            <p:cNvPr id="51278" name="Rectangle 62"/>
            <p:cNvSpPr>
              <a:spLocks noChangeArrowheads="1"/>
            </p:cNvSpPr>
            <p:nvPr/>
          </p:nvSpPr>
          <p:spPr bwMode="auto">
            <a:xfrm>
              <a:off x="2160" y="2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bb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79" name="Rectangle 63"/>
            <p:cNvSpPr>
              <a:spLocks noChangeArrowheads="1"/>
            </p:cNvSpPr>
            <p:nvPr/>
          </p:nvSpPr>
          <p:spPr bwMode="auto">
            <a:xfrm>
              <a:off x="2736" y="2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1280" name="Rectangle 64"/>
            <p:cNvSpPr>
              <a:spLocks noChangeArrowheads="1"/>
            </p:cNvSpPr>
            <p:nvPr/>
          </p:nvSpPr>
          <p:spPr bwMode="auto">
            <a:xfrm>
              <a:off x="2160" y="2168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目录名</a:t>
              </a:r>
            </a:p>
          </p:txBody>
        </p:sp>
        <p:sp>
          <p:nvSpPr>
            <p:cNvPr id="51281" name="Rectangle 65"/>
            <p:cNvSpPr>
              <a:spLocks noChangeArrowheads="1"/>
            </p:cNvSpPr>
            <p:nvPr/>
          </p:nvSpPr>
          <p:spPr bwMode="auto">
            <a:xfrm>
              <a:off x="2256" y="2024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aa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目录项</a:t>
              </a:r>
            </a:p>
          </p:txBody>
        </p:sp>
        <p:sp>
          <p:nvSpPr>
            <p:cNvPr id="51282" name="Rectangle 66"/>
            <p:cNvSpPr>
              <a:spLocks noChangeArrowheads="1"/>
            </p:cNvSpPr>
            <p:nvPr/>
          </p:nvSpPr>
          <p:spPr bwMode="auto">
            <a:xfrm>
              <a:off x="2160" y="2304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b1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83" name="Rectangle 67"/>
            <p:cNvSpPr>
              <a:spLocks noChangeArrowheads="1"/>
            </p:cNvSpPr>
            <p:nvPr/>
          </p:nvSpPr>
          <p:spPr bwMode="auto">
            <a:xfrm>
              <a:off x="2160" y="259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b2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84" name="Rectangle 68"/>
            <p:cNvSpPr>
              <a:spLocks noChangeArrowheads="1"/>
            </p:cNvSpPr>
            <p:nvPr/>
          </p:nvSpPr>
          <p:spPr bwMode="auto">
            <a:xfrm>
              <a:off x="2736" y="259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602181" name="Group 69"/>
          <p:cNvGrpSpPr/>
          <p:nvPr/>
        </p:nvGrpSpPr>
        <p:grpSpPr bwMode="auto">
          <a:xfrm>
            <a:off x="5181600" y="2819400"/>
            <a:ext cx="1371600" cy="1346200"/>
            <a:chOff x="4464" y="1016"/>
            <a:chExt cx="864" cy="848"/>
          </a:xfrm>
        </p:grpSpPr>
        <p:sp>
          <p:nvSpPr>
            <p:cNvPr id="51265" name="Rectangle 70"/>
            <p:cNvSpPr>
              <a:spLocks noChangeArrowheads="1"/>
            </p:cNvSpPr>
            <p:nvPr/>
          </p:nvSpPr>
          <p:spPr bwMode="auto">
            <a:xfrm>
              <a:off x="5040" y="1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1266" name="Rectangle 71"/>
            <p:cNvSpPr>
              <a:spLocks noChangeArrowheads="1"/>
            </p:cNvSpPr>
            <p:nvPr/>
          </p:nvSpPr>
          <p:spPr bwMode="auto">
            <a:xfrm>
              <a:off x="4464" y="101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1267" name="Rectangle 72"/>
            <p:cNvSpPr>
              <a:spLocks noChangeArrowheads="1"/>
            </p:cNvSpPr>
            <p:nvPr/>
          </p:nvSpPr>
          <p:spPr bwMode="auto">
            <a:xfrm>
              <a:off x="5024" y="1296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首簇号</a:t>
              </a:r>
            </a:p>
          </p:txBody>
        </p:sp>
        <p:sp>
          <p:nvSpPr>
            <p:cNvPr id="51268" name="Rectangle 73"/>
            <p:cNvSpPr>
              <a:spLocks noChangeArrowheads="1"/>
            </p:cNvSpPr>
            <p:nvPr/>
          </p:nvSpPr>
          <p:spPr bwMode="auto">
            <a:xfrm>
              <a:off x="4464" y="156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ccc.dat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69" name="Rectangle 74"/>
            <p:cNvSpPr>
              <a:spLocks noChangeArrowheads="1"/>
            </p:cNvSpPr>
            <p:nvPr/>
          </p:nvSpPr>
          <p:spPr bwMode="auto">
            <a:xfrm>
              <a:off x="5040" y="156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1270" name="Rectangle 75"/>
            <p:cNvSpPr>
              <a:spLocks noChangeArrowheads="1"/>
            </p:cNvSpPr>
            <p:nvPr/>
          </p:nvSpPr>
          <p:spPr bwMode="auto">
            <a:xfrm>
              <a:off x="4464" y="129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目录名</a:t>
              </a:r>
            </a:p>
          </p:txBody>
        </p:sp>
        <p:sp>
          <p:nvSpPr>
            <p:cNvPr id="51271" name="Rectangle 76"/>
            <p:cNvSpPr>
              <a:spLocks noChangeArrowheads="1"/>
            </p:cNvSpPr>
            <p:nvPr/>
          </p:nvSpPr>
          <p:spPr bwMode="auto">
            <a:xfrm>
              <a:off x="4560" y="116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bb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目录项</a:t>
              </a:r>
            </a:p>
          </p:txBody>
        </p:sp>
        <p:sp>
          <p:nvSpPr>
            <p:cNvPr id="51272" name="Rectangle 77"/>
            <p:cNvSpPr>
              <a:spLocks noChangeArrowheads="1"/>
            </p:cNvSpPr>
            <p:nvPr/>
          </p:nvSpPr>
          <p:spPr bwMode="auto">
            <a:xfrm>
              <a:off x="4464" y="1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cc1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73" name="Rectangle 78"/>
            <p:cNvSpPr>
              <a:spLocks noChangeArrowheads="1"/>
            </p:cNvSpPr>
            <p:nvPr/>
          </p:nvSpPr>
          <p:spPr bwMode="auto">
            <a:xfrm>
              <a:off x="4464" y="172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cc2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1274" name="Rectangle 79"/>
            <p:cNvSpPr>
              <a:spLocks noChangeArrowheads="1"/>
            </p:cNvSpPr>
            <p:nvPr/>
          </p:nvSpPr>
          <p:spPr bwMode="auto">
            <a:xfrm>
              <a:off x="5040" y="172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602192" name="Group 80"/>
          <p:cNvGrpSpPr/>
          <p:nvPr/>
        </p:nvGrpSpPr>
        <p:grpSpPr bwMode="auto">
          <a:xfrm>
            <a:off x="6858000" y="1524000"/>
            <a:ext cx="1219200" cy="990600"/>
            <a:chOff x="2592" y="2304"/>
            <a:chExt cx="768" cy="624"/>
          </a:xfrm>
        </p:grpSpPr>
        <p:sp>
          <p:nvSpPr>
            <p:cNvPr id="51261" name="Rectangle 81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1262" name="Rectangle 82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 …</a:t>
              </a:r>
            </a:p>
          </p:txBody>
        </p:sp>
        <p:sp>
          <p:nvSpPr>
            <p:cNvPr id="51263" name="Rectangle 83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文件数据</a:t>
              </a:r>
            </a:p>
          </p:txBody>
        </p:sp>
        <p:sp>
          <p:nvSpPr>
            <p:cNvPr id="51264" name="Rectangle 84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HELLO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2197" name="Group 85"/>
          <p:cNvGrpSpPr/>
          <p:nvPr/>
        </p:nvGrpSpPr>
        <p:grpSpPr bwMode="auto">
          <a:xfrm>
            <a:off x="3429000" y="3048000"/>
            <a:ext cx="1219200" cy="990600"/>
            <a:chOff x="2592" y="2304"/>
            <a:chExt cx="768" cy="624"/>
          </a:xfrm>
        </p:grpSpPr>
        <p:sp>
          <p:nvSpPr>
            <p:cNvPr id="51257" name="Rectangle 86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1258" name="Rectangle 87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 …</a:t>
              </a:r>
            </a:p>
          </p:txBody>
        </p:sp>
        <p:sp>
          <p:nvSpPr>
            <p:cNvPr id="51259" name="Rectangle 88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文件数据</a:t>
              </a:r>
            </a:p>
          </p:txBody>
        </p:sp>
        <p:sp>
          <p:nvSpPr>
            <p:cNvPr id="51260" name="Rectangle 89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STUDENT</a:t>
              </a:r>
            </a:p>
          </p:txBody>
        </p:sp>
      </p:grpSp>
      <p:grpSp>
        <p:nvGrpSpPr>
          <p:cNvPr id="602202" name="Group 90"/>
          <p:cNvGrpSpPr/>
          <p:nvPr/>
        </p:nvGrpSpPr>
        <p:grpSpPr bwMode="auto">
          <a:xfrm>
            <a:off x="6858000" y="3048000"/>
            <a:ext cx="1219200" cy="990600"/>
            <a:chOff x="2592" y="2304"/>
            <a:chExt cx="768" cy="624"/>
          </a:xfrm>
        </p:grpSpPr>
        <p:sp>
          <p:nvSpPr>
            <p:cNvPr id="51253" name="Rectangle 91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8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1254" name="Rectangle 92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 …</a:t>
              </a:r>
            </a:p>
          </p:txBody>
        </p:sp>
        <p:sp>
          <p:nvSpPr>
            <p:cNvPr id="51255" name="Rectangle 93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文件数据</a:t>
              </a:r>
            </a:p>
          </p:txBody>
        </p:sp>
        <p:sp>
          <p:nvSpPr>
            <p:cNvPr id="51256" name="Rectangle 94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EVERY</a:t>
              </a:r>
            </a:p>
          </p:txBody>
        </p:sp>
      </p:grpSp>
      <p:grpSp>
        <p:nvGrpSpPr>
          <p:cNvPr id="602207" name="Group 95"/>
          <p:cNvGrpSpPr/>
          <p:nvPr/>
        </p:nvGrpSpPr>
        <p:grpSpPr bwMode="auto">
          <a:xfrm>
            <a:off x="3302000" y="2235200"/>
            <a:ext cx="2336800" cy="2794000"/>
            <a:chOff x="2080" y="1504"/>
            <a:chExt cx="1472" cy="1760"/>
          </a:xfrm>
        </p:grpSpPr>
        <p:sp>
          <p:nvSpPr>
            <p:cNvPr id="51251" name="Oval 96"/>
            <p:cNvSpPr>
              <a:spLocks noChangeArrowheads="1"/>
            </p:cNvSpPr>
            <p:nvPr/>
          </p:nvSpPr>
          <p:spPr bwMode="auto">
            <a:xfrm>
              <a:off x="2080" y="150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1252" name="Oval 97"/>
            <p:cNvSpPr>
              <a:spLocks noChangeArrowheads="1"/>
            </p:cNvSpPr>
            <p:nvPr/>
          </p:nvSpPr>
          <p:spPr bwMode="auto">
            <a:xfrm>
              <a:off x="3408" y="307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602210" name="Group 98"/>
          <p:cNvGrpSpPr/>
          <p:nvPr/>
        </p:nvGrpSpPr>
        <p:grpSpPr bwMode="auto">
          <a:xfrm>
            <a:off x="4343400" y="2273300"/>
            <a:ext cx="533400" cy="2984500"/>
            <a:chOff x="2736" y="1528"/>
            <a:chExt cx="336" cy="1880"/>
          </a:xfrm>
        </p:grpSpPr>
        <p:sp>
          <p:nvSpPr>
            <p:cNvPr id="51249" name="Oval 99"/>
            <p:cNvSpPr>
              <a:spLocks noChangeArrowheads="1"/>
            </p:cNvSpPr>
            <p:nvPr/>
          </p:nvSpPr>
          <p:spPr bwMode="auto">
            <a:xfrm>
              <a:off x="2928" y="152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1250" name="Oval 100"/>
            <p:cNvSpPr>
              <a:spLocks noChangeArrowheads="1"/>
            </p:cNvSpPr>
            <p:nvPr/>
          </p:nvSpPr>
          <p:spPr bwMode="auto">
            <a:xfrm>
              <a:off x="2736" y="3216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602213" name="Group 101"/>
          <p:cNvGrpSpPr/>
          <p:nvPr/>
        </p:nvGrpSpPr>
        <p:grpSpPr bwMode="auto">
          <a:xfrm>
            <a:off x="1066800" y="2057400"/>
            <a:ext cx="1320800" cy="3314700"/>
            <a:chOff x="672" y="1392"/>
            <a:chExt cx="832" cy="2088"/>
          </a:xfrm>
        </p:grpSpPr>
        <p:sp>
          <p:nvSpPr>
            <p:cNvPr id="51247" name="Oval 102"/>
            <p:cNvSpPr>
              <a:spLocks noChangeArrowheads="1"/>
            </p:cNvSpPr>
            <p:nvPr/>
          </p:nvSpPr>
          <p:spPr bwMode="auto">
            <a:xfrm>
              <a:off x="672" y="139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51248" name="Oval 103"/>
            <p:cNvSpPr>
              <a:spLocks noChangeArrowheads="1"/>
            </p:cNvSpPr>
            <p:nvPr/>
          </p:nvSpPr>
          <p:spPr bwMode="auto">
            <a:xfrm>
              <a:off x="1400" y="3351"/>
              <a:ext cx="104" cy="129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602216" name="Group 104"/>
          <p:cNvGrpSpPr/>
          <p:nvPr/>
        </p:nvGrpSpPr>
        <p:grpSpPr bwMode="auto">
          <a:xfrm>
            <a:off x="5562600" y="1295400"/>
            <a:ext cx="838200" cy="4191000"/>
            <a:chOff x="3504" y="912"/>
            <a:chExt cx="528" cy="2640"/>
          </a:xfrm>
        </p:grpSpPr>
        <p:sp>
          <p:nvSpPr>
            <p:cNvPr id="51245" name="Oval 105"/>
            <p:cNvSpPr>
              <a:spLocks noChangeArrowheads="1"/>
            </p:cNvSpPr>
            <p:nvPr/>
          </p:nvSpPr>
          <p:spPr bwMode="auto">
            <a:xfrm>
              <a:off x="3888" y="91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1246" name="Oval 106"/>
            <p:cNvSpPr>
              <a:spLocks noChangeArrowheads="1"/>
            </p:cNvSpPr>
            <p:nvPr/>
          </p:nvSpPr>
          <p:spPr bwMode="auto">
            <a:xfrm>
              <a:off x="3504" y="336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602219" name="Group 107"/>
          <p:cNvGrpSpPr/>
          <p:nvPr/>
        </p:nvGrpSpPr>
        <p:grpSpPr bwMode="auto">
          <a:xfrm>
            <a:off x="4267200" y="2209800"/>
            <a:ext cx="2438400" cy="3505200"/>
            <a:chOff x="2688" y="1488"/>
            <a:chExt cx="1536" cy="2208"/>
          </a:xfrm>
        </p:grpSpPr>
        <p:sp>
          <p:nvSpPr>
            <p:cNvPr id="51243" name="Oval 108"/>
            <p:cNvSpPr>
              <a:spLocks noChangeArrowheads="1"/>
            </p:cNvSpPr>
            <p:nvPr/>
          </p:nvSpPr>
          <p:spPr bwMode="auto">
            <a:xfrm>
              <a:off x="4080" y="148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51244" name="Oval 109"/>
            <p:cNvSpPr>
              <a:spLocks noChangeArrowheads="1"/>
            </p:cNvSpPr>
            <p:nvPr/>
          </p:nvSpPr>
          <p:spPr bwMode="auto">
            <a:xfrm>
              <a:off x="2688" y="350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602222" name="Group 110"/>
          <p:cNvGrpSpPr/>
          <p:nvPr/>
        </p:nvGrpSpPr>
        <p:grpSpPr bwMode="auto">
          <a:xfrm>
            <a:off x="1143000" y="3352800"/>
            <a:ext cx="1265238" cy="2530475"/>
            <a:chOff x="720" y="2208"/>
            <a:chExt cx="797" cy="1594"/>
          </a:xfrm>
        </p:grpSpPr>
        <p:sp>
          <p:nvSpPr>
            <p:cNvPr id="51241" name="Oval 111"/>
            <p:cNvSpPr>
              <a:spLocks noChangeArrowheads="1"/>
            </p:cNvSpPr>
            <p:nvPr/>
          </p:nvSpPr>
          <p:spPr bwMode="auto">
            <a:xfrm>
              <a:off x="720" y="220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1242" name="Oval 112"/>
            <p:cNvSpPr>
              <a:spLocks noChangeArrowheads="1"/>
            </p:cNvSpPr>
            <p:nvPr/>
          </p:nvSpPr>
          <p:spPr bwMode="auto">
            <a:xfrm>
              <a:off x="1373" y="3658"/>
              <a:ext cx="144" cy="144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602225" name="Group 113"/>
          <p:cNvGrpSpPr/>
          <p:nvPr/>
        </p:nvGrpSpPr>
        <p:grpSpPr bwMode="auto">
          <a:xfrm>
            <a:off x="5562600" y="2819400"/>
            <a:ext cx="838200" cy="3124200"/>
            <a:chOff x="3504" y="1872"/>
            <a:chExt cx="528" cy="1968"/>
          </a:xfrm>
        </p:grpSpPr>
        <p:sp>
          <p:nvSpPr>
            <p:cNvPr id="51239" name="Oval 114"/>
            <p:cNvSpPr>
              <a:spLocks noChangeArrowheads="1"/>
            </p:cNvSpPr>
            <p:nvPr/>
          </p:nvSpPr>
          <p:spPr bwMode="auto">
            <a:xfrm>
              <a:off x="3888" y="187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51240" name="Oval 115"/>
            <p:cNvSpPr>
              <a:spLocks noChangeArrowheads="1"/>
            </p:cNvSpPr>
            <p:nvPr/>
          </p:nvSpPr>
          <p:spPr bwMode="auto">
            <a:xfrm>
              <a:off x="3504" y="364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8</a:t>
              </a:r>
            </a:p>
          </p:txBody>
        </p:sp>
      </p:grpSp>
      <p:grpSp>
        <p:nvGrpSpPr>
          <p:cNvPr id="602228" name="Group 116"/>
          <p:cNvGrpSpPr/>
          <p:nvPr/>
        </p:nvGrpSpPr>
        <p:grpSpPr bwMode="auto">
          <a:xfrm>
            <a:off x="5029200" y="3657600"/>
            <a:ext cx="3962400" cy="2286000"/>
            <a:chOff x="3168" y="2400"/>
            <a:chExt cx="2496" cy="1440"/>
          </a:xfrm>
        </p:grpSpPr>
        <p:sp>
          <p:nvSpPr>
            <p:cNvPr id="51237" name="Oval 117"/>
            <p:cNvSpPr>
              <a:spLocks noChangeArrowheads="1"/>
            </p:cNvSpPr>
            <p:nvPr/>
          </p:nvSpPr>
          <p:spPr bwMode="auto">
            <a:xfrm>
              <a:off x="3168" y="240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51238" name="Oval 118"/>
            <p:cNvSpPr>
              <a:spLocks noChangeArrowheads="1"/>
            </p:cNvSpPr>
            <p:nvPr/>
          </p:nvSpPr>
          <p:spPr bwMode="auto">
            <a:xfrm>
              <a:off x="5520" y="364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9</a:t>
              </a:r>
            </a:p>
          </p:txBody>
        </p:sp>
      </p:grpSp>
      <p:grpSp>
        <p:nvGrpSpPr>
          <p:cNvPr id="602231" name="Group 119"/>
          <p:cNvGrpSpPr/>
          <p:nvPr/>
        </p:nvGrpSpPr>
        <p:grpSpPr bwMode="auto">
          <a:xfrm>
            <a:off x="4267200" y="3657600"/>
            <a:ext cx="2362200" cy="2540000"/>
            <a:chOff x="2688" y="2400"/>
            <a:chExt cx="1488" cy="1600"/>
          </a:xfrm>
        </p:grpSpPr>
        <p:sp>
          <p:nvSpPr>
            <p:cNvPr id="51235" name="Oval 120"/>
            <p:cNvSpPr>
              <a:spLocks noChangeArrowheads="1"/>
            </p:cNvSpPr>
            <p:nvPr/>
          </p:nvSpPr>
          <p:spPr bwMode="auto">
            <a:xfrm>
              <a:off x="4032" y="240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1236" name="Oval 121"/>
            <p:cNvSpPr>
              <a:spLocks noChangeArrowheads="1"/>
            </p:cNvSpPr>
            <p:nvPr/>
          </p:nvSpPr>
          <p:spPr bwMode="auto">
            <a:xfrm>
              <a:off x="2688" y="380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602234" name="Group 122"/>
          <p:cNvGrpSpPr/>
          <p:nvPr/>
        </p:nvGrpSpPr>
        <p:grpSpPr bwMode="auto">
          <a:xfrm>
            <a:off x="1066800" y="2590800"/>
            <a:ext cx="1290638" cy="3967163"/>
            <a:chOff x="672" y="1728"/>
            <a:chExt cx="813" cy="2499"/>
          </a:xfrm>
        </p:grpSpPr>
        <p:sp>
          <p:nvSpPr>
            <p:cNvPr id="51233" name="Oval 123"/>
            <p:cNvSpPr>
              <a:spLocks noChangeArrowheads="1"/>
            </p:cNvSpPr>
            <p:nvPr/>
          </p:nvSpPr>
          <p:spPr bwMode="auto">
            <a:xfrm>
              <a:off x="672" y="172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51234" name="Oval 124"/>
            <p:cNvSpPr>
              <a:spLocks noChangeArrowheads="1"/>
            </p:cNvSpPr>
            <p:nvPr/>
          </p:nvSpPr>
          <p:spPr bwMode="auto">
            <a:xfrm>
              <a:off x="1341" y="4083"/>
              <a:ext cx="144" cy="144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 dirty="0">
                  <a:solidFill>
                    <a:schemeClr val="tx2"/>
                  </a:solidFill>
                  <a:latin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602237" name="Group 125"/>
          <p:cNvGrpSpPr/>
          <p:nvPr/>
        </p:nvGrpSpPr>
        <p:grpSpPr bwMode="auto">
          <a:xfrm>
            <a:off x="5334000" y="1752600"/>
            <a:ext cx="2590800" cy="4724400"/>
            <a:chOff x="3360" y="1200"/>
            <a:chExt cx="1632" cy="2976"/>
          </a:xfrm>
        </p:grpSpPr>
        <p:sp>
          <p:nvSpPr>
            <p:cNvPr id="51231" name="Oval 126"/>
            <p:cNvSpPr>
              <a:spLocks noChangeArrowheads="1"/>
            </p:cNvSpPr>
            <p:nvPr/>
          </p:nvSpPr>
          <p:spPr bwMode="auto">
            <a:xfrm>
              <a:off x="4848" y="120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51232" name="Oval 127"/>
            <p:cNvSpPr>
              <a:spLocks noChangeArrowheads="1"/>
            </p:cNvSpPr>
            <p:nvPr/>
          </p:nvSpPr>
          <p:spPr bwMode="auto">
            <a:xfrm>
              <a:off x="3360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12</a:t>
              </a:r>
            </a:p>
          </p:txBody>
        </p:sp>
      </p:grpSp>
      <p:grpSp>
        <p:nvGrpSpPr>
          <p:cNvPr id="602240" name="Group 128"/>
          <p:cNvGrpSpPr/>
          <p:nvPr/>
        </p:nvGrpSpPr>
        <p:grpSpPr bwMode="auto">
          <a:xfrm>
            <a:off x="5638800" y="3238500"/>
            <a:ext cx="2286000" cy="3238500"/>
            <a:chOff x="3552" y="2136"/>
            <a:chExt cx="1440" cy="2040"/>
          </a:xfrm>
        </p:grpSpPr>
        <p:sp>
          <p:nvSpPr>
            <p:cNvPr id="51229" name="Oval 129"/>
            <p:cNvSpPr>
              <a:spLocks noChangeArrowheads="1"/>
            </p:cNvSpPr>
            <p:nvPr/>
          </p:nvSpPr>
          <p:spPr bwMode="auto">
            <a:xfrm>
              <a:off x="4848" y="2136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51230" name="Oval 130"/>
            <p:cNvSpPr>
              <a:spLocks noChangeArrowheads="1"/>
            </p:cNvSpPr>
            <p:nvPr/>
          </p:nvSpPr>
          <p:spPr bwMode="auto">
            <a:xfrm>
              <a:off x="3552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13</a:t>
              </a:r>
            </a:p>
          </p:txBody>
        </p:sp>
      </p:grpSp>
      <p:grpSp>
        <p:nvGrpSpPr>
          <p:cNvPr id="602243" name="Group 131"/>
          <p:cNvGrpSpPr/>
          <p:nvPr/>
        </p:nvGrpSpPr>
        <p:grpSpPr bwMode="auto">
          <a:xfrm>
            <a:off x="4267200" y="3200400"/>
            <a:ext cx="1905000" cy="3276600"/>
            <a:chOff x="2688" y="2112"/>
            <a:chExt cx="1200" cy="2064"/>
          </a:xfrm>
        </p:grpSpPr>
        <p:sp>
          <p:nvSpPr>
            <p:cNvPr id="51227" name="Oval 132"/>
            <p:cNvSpPr>
              <a:spLocks noChangeArrowheads="1"/>
            </p:cNvSpPr>
            <p:nvPr/>
          </p:nvSpPr>
          <p:spPr bwMode="auto">
            <a:xfrm>
              <a:off x="2688" y="2112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51228" name="Oval 133"/>
            <p:cNvSpPr>
              <a:spLocks noChangeArrowheads="1"/>
            </p:cNvSpPr>
            <p:nvPr/>
          </p:nvSpPr>
          <p:spPr bwMode="auto">
            <a:xfrm>
              <a:off x="3744" y="3984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14</a:t>
              </a:r>
            </a:p>
          </p:txBody>
        </p:sp>
      </p:grpSp>
      <p:grpSp>
        <p:nvGrpSpPr>
          <p:cNvPr id="602246" name="Group 134"/>
          <p:cNvGrpSpPr/>
          <p:nvPr/>
        </p:nvGrpSpPr>
        <p:grpSpPr bwMode="auto">
          <a:xfrm>
            <a:off x="5105400" y="2209800"/>
            <a:ext cx="3581400" cy="3276600"/>
            <a:chOff x="3216" y="1488"/>
            <a:chExt cx="2256" cy="2064"/>
          </a:xfrm>
        </p:grpSpPr>
        <p:sp>
          <p:nvSpPr>
            <p:cNvPr id="51225" name="Oval 135"/>
            <p:cNvSpPr>
              <a:spLocks noChangeArrowheads="1"/>
            </p:cNvSpPr>
            <p:nvPr/>
          </p:nvSpPr>
          <p:spPr bwMode="auto">
            <a:xfrm>
              <a:off x="5328" y="3360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51226" name="Oval 136"/>
            <p:cNvSpPr>
              <a:spLocks noChangeArrowheads="1"/>
            </p:cNvSpPr>
            <p:nvPr/>
          </p:nvSpPr>
          <p:spPr bwMode="auto">
            <a:xfrm>
              <a:off x="3216" y="1488"/>
              <a:ext cx="144" cy="192"/>
            </a:xfrm>
            <a:prstGeom prst="ellipse">
              <a:avLst/>
            </a:prstGeom>
            <a:solidFill>
              <a:srgbClr val="00FFFF"/>
            </a:solidFill>
            <a:ln w="15875">
              <a:solidFill>
                <a:srgbClr val="FF00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51224" name="Rectangle 138"/>
          <p:cNvSpPr>
            <a:spLocks noGrp="1" noChangeArrowheads="1"/>
          </p:cNvSpPr>
          <p:nvPr>
            <p:ph type="title"/>
          </p:nvPr>
        </p:nvSpPr>
        <p:spPr>
          <a:xfrm>
            <a:off x="152400" y="530225"/>
            <a:ext cx="2971800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FAT</a:t>
            </a:r>
            <a:r>
              <a:rPr lang="zh-CN" altLang="en-US" dirty="0"/>
              <a:t>文件系统</a:t>
            </a:r>
          </a:p>
        </p:txBody>
      </p:sp>
      <p:sp>
        <p:nvSpPr>
          <p:cNvPr id="135" name="矩形 134"/>
          <p:cNvSpPr/>
          <p:nvPr/>
        </p:nvSpPr>
        <p:spPr>
          <a:xfrm>
            <a:off x="3374571" y="0"/>
            <a:ext cx="5769429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(1)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磁盘存储结构；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(2)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记录使用了哪些盘快，这些盘块的顺序关系；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(3)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文件头存储哪些信息？存到哪里？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(4)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文件头、和数据块是否被占用怎么表示？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(5)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目录文件中存储什么信息？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(6)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文件系统支持创建文件的个数？</a:t>
            </a:r>
            <a:r>
              <a:rPr lang="en-US" altLang="zh-CN" sz="1600" dirty="0">
                <a:solidFill>
                  <a:srgbClr val="FF0000"/>
                </a:solidFill>
                <a:sym typeface="Symbol" panose="05050102010706020507" pitchFamily="18" charset="2"/>
              </a:rPr>
              <a:t>(7)</a:t>
            </a:r>
            <a:r>
              <a:rPr lang="zh-CN" altLang="en-US" sz="1600" dirty="0">
                <a:solidFill>
                  <a:srgbClr val="FF0000"/>
                </a:solidFill>
                <a:sym typeface="Symbol" panose="05050102010706020507" pitchFamily="18" charset="2"/>
              </a:rPr>
              <a:t>文件的增删改查过程及优化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60211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2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2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2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2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2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2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2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2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2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2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02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02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02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0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02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02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02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2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2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2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2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2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02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02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02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02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2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2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02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02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02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02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022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02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602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602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02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02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7" grpId="0" animBg="1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优盘文件夹测试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600" y="1219200"/>
            <a:ext cx="7921625" cy="538539"/>
          </a:xfrm>
        </p:spPr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优盘建立</a:t>
            </a:r>
            <a:r>
              <a:rPr lang="en-US" altLang="zh-CN" dirty="0"/>
              <a:t>644</a:t>
            </a:r>
            <a:r>
              <a:rPr lang="zh-CN" altLang="en-US" dirty="0"/>
              <a:t>个空文件夹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29391"/>
            <a:ext cx="3590476" cy="4323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224" y="2381791"/>
            <a:ext cx="3590476" cy="43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212" y="2534191"/>
            <a:ext cx="3590476" cy="43238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8600" y="1695750"/>
            <a:ext cx="892328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一个空文件夹：（</a:t>
            </a:r>
            <a:r>
              <a:rPr lang="en-US" altLang="zh-CN" dirty="0">
                <a:solidFill>
                  <a:srgbClr val="FF0000"/>
                </a:solidFill>
              </a:rPr>
              <a:t>36080384-25447168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/644/1024=16k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3352800" y="3810000"/>
            <a:ext cx="1524000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6400800" y="3962400"/>
            <a:ext cx="1524000" cy="3048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6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9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141" name="Group 5"/>
          <p:cNvGrpSpPr/>
          <p:nvPr/>
        </p:nvGrpSpPr>
        <p:grpSpPr bwMode="auto">
          <a:xfrm>
            <a:off x="1219200" y="1524000"/>
            <a:ext cx="1752600" cy="2749550"/>
            <a:chOff x="672" y="776"/>
            <a:chExt cx="1008" cy="1732"/>
          </a:xfrm>
        </p:grpSpPr>
        <p:grpSp>
          <p:nvGrpSpPr>
            <p:cNvPr id="52276" name="Group 6"/>
            <p:cNvGrpSpPr/>
            <p:nvPr/>
          </p:nvGrpSpPr>
          <p:grpSpPr bwMode="auto">
            <a:xfrm>
              <a:off x="672" y="1056"/>
              <a:ext cx="816" cy="144"/>
              <a:chOff x="672" y="1056"/>
              <a:chExt cx="816" cy="144"/>
            </a:xfrm>
          </p:grpSpPr>
          <p:sp>
            <p:nvSpPr>
              <p:cNvPr id="52316" name="Rectangle 7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1</a:t>
                </a:r>
              </a:p>
            </p:txBody>
          </p:sp>
          <p:sp>
            <p:nvSpPr>
              <p:cNvPr id="52317" name="Rectangle 8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</p:grpSp>
        <p:grpSp>
          <p:nvGrpSpPr>
            <p:cNvPr id="52277" name="Group 9"/>
            <p:cNvGrpSpPr/>
            <p:nvPr/>
          </p:nvGrpSpPr>
          <p:grpSpPr bwMode="auto">
            <a:xfrm>
              <a:off x="672" y="1218"/>
              <a:ext cx="816" cy="144"/>
              <a:chOff x="672" y="1056"/>
              <a:chExt cx="816" cy="144"/>
            </a:xfrm>
          </p:grpSpPr>
          <p:sp>
            <p:nvSpPr>
              <p:cNvPr id="52314" name="Rectangle 10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52315" name="Rectangle 11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</p:grpSp>
        <p:grpSp>
          <p:nvGrpSpPr>
            <p:cNvPr id="52278" name="Group 12"/>
            <p:cNvGrpSpPr/>
            <p:nvPr/>
          </p:nvGrpSpPr>
          <p:grpSpPr bwMode="auto">
            <a:xfrm>
              <a:off x="672" y="1383"/>
              <a:ext cx="816" cy="144"/>
              <a:chOff x="672" y="1056"/>
              <a:chExt cx="816" cy="144"/>
            </a:xfrm>
          </p:grpSpPr>
          <p:sp>
            <p:nvSpPr>
              <p:cNvPr id="52312" name="Rectangle 13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52313" name="Rectangle 14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2279" name="Group 15"/>
            <p:cNvGrpSpPr/>
            <p:nvPr/>
          </p:nvGrpSpPr>
          <p:grpSpPr bwMode="auto">
            <a:xfrm>
              <a:off x="672" y="1545"/>
              <a:ext cx="816" cy="144"/>
              <a:chOff x="672" y="1056"/>
              <a:chExt cx="816" cy="144"/>
            </a:xfrm>
          </p:grpSpPr>
          <p:sp>
            <p:nvSpPr>
              <p:cNvPr id="52310" name="Rectangle 16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52311" name="Rectangle 17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8</a:t>
                </a:r>
              </a:p>
            </p:txBody>
          </p:sp>
        </p:grpSp>
        <p:grpSp>
          <p:nvGrpSpPr>
            <p:cNvPr id="52280" name="Group 18"/>
            <p:cNvGrpSpPr/>
            <p:nvPr/>
          </p:nvGrpSpPr>
          <p:grpSpPr bwMode="auto">
            <a:xfrm>
              <a:off x="672" y="1707"/>
              <a:ext cx="816" cy="144"/>
              <a:chOff x="672" y="1056"/>
              <a:chExt cx="816" cy="144"/>
            </a:xfrm>
          </p:grpSpPr>
          <p:sp>
            <p:nvSpPr>
              <p:cNvPr id="52308" name="Rectangle 19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52309" name="Rectangle 20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2281" name="Group 21"/>
            <p:cNvGrpSpPr/>
            <p:nvPr/>
          </p:nvGrpSpPr>
          <p:grpSpPr bwMode="auto">
            <a:xfrm>
              <a:off x="672" y="1872"/>
              <a:ext cx="816" cy="144"/>
              <a:chOff x="672" y="1056"/>
              <a:chExt cx="816" cy="144"/>
            </a:xfrm>
          </p:grpSpPr>
          <p:sp>
            <p:nvSpPr>
              <p:cNvPr id="52306" name="Rectangle 22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6</a:t>
                </a:r>
              </a:p>
            </p:txBody>
          </p:sp>
          <p:sp>
            <p:nvSpPr>
              <p:cNvPr id="52307" name="Rectangle 23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2282" name="Group 24"/>
            <p:cNvGrpSpPr/>
            <p:nvPr/>
          </p:nvGrpSpPr>
          <p:grpSpPr bwMode="auto">
            <a:xfrm>
              <a:off x="678" y="2037"/>
              <a:ext cx="816" cy="144"/>
              <a:chOff x="672" y="1056"/>
              <a:chExt cx="816" cy="144"/>
            </a:xfrm>
          </p:grpSpPr>
          <p:sp>
            <p:nvSpPr>
              <p:cNvPr id="52304" name="Rectangle 25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52305" name="Rectangle 26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0xFFF</a:t>
                </a:r>
              </a:p>
            </p:txBody>
          </p:sp>
        </p:grpSp>
        <p:grpSp>
          <p:nvGrpSpPr>
            <p:cNvPr id="52283" name="Group 27"/>
            <p:cNvGrpSpPr/>
            <p:nvPr/>
          </p:nvGrpSpPr>
          <p:grpSpPr bwMode="auto">
            <a:xfrm>
              <a:off x="678" y="2199"/>
              <a:ext cx="816" cy="144"/>
              <a:chOff x="672" y="1056"/>
              <a:chExt cx="816" cy="144"/>
            </a:xfrm>
          </p:grpSpPr>
          <p:sp>
            <p:nvSpPr>
              <p:cNvPr id="52302" name="Rectangle 28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8</a:t>
                </a:r>
              </a:p>
            </p:txBody>
          </p:sp>
          <p:sp>
            <p:nvSpPr>
              <p:cNvPr id="52303" name="Rectangle 29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5</a:t>
                </a:r>
              </a:p>
            </p:txBody>
          </p:sp>
        </p:grpSp>
        <p:grpSp>
          <p:nvGrpSpPr>
            <p:cNvPr id="52284" name="Group 30"/>
            <p:cNvGrpSpPr/>
            <p:nvPr/>
          </p:nvGrpSpPr>
          <p:grpSpPr bwMode="auto">
            <a:xfrm>
              <a:off x="678" y="2364"/>
              <a:ext cx="816" cy="144"/>
              <a:chOff x="672" y="1056"/>
              <a:chExt cx="816" cy="144"/>
            </a:xfrm>
          </p:grpSpPr>
          <p:sp>
            <p:nvSpPr>
              <p:cNvPr id="52300" name="Rectangle 31"/>
              <p:cNvSpPr>
                <a:spLocks noChangeArrowheads="1"/>
              </p:cNvSpPr>
              <p:nvPr/>
            </p:nvSpPr>
            <p:spPr bwMode="auto">
              <a:xfrm>
                <a:off x="672" y="1056"/>
                <a:ext cx="28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9</a:t>
                </a:r>
              </a:p>
            </p:txBody>
          </p:sp>
          <p:sp>
            <p:nvSpPr>
              <p:cNvPr id="52301" name="Rectangle 32"/>
              <p:cNvSpPr>
                <a:spLocks noChangeArrowheads="1"/>
              </p:cNvSpPr>
              <p:nvPr/>
            </p:nvSpPr>
            <p:spPr bwMode="auto">
              <a:xfrm>
                <a:off x="960" y="1056"/>
                <a:ext cx="528" cy="144"/>
              </a:xfrm>
              <a:prstGeom prst="rect">
                <a:avLst/>
              </a:prstGeom>
              <a:noFill/>
              <a:ln w="15875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spcBef>
                    <a:spcPct val="20000"/>
                  </a:spcBef>
                  <a:buClr>
                    <a:srgbClr val="993300"/>
                  </a:buClr>
                  <a:buSzPct val="90000"/>
                  <a:buFont typeface="Wingdings" panose="05000000000000000000" pitchFamily="2" charset="2"/>
                  <a:buChar char="n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rgbClr val="CC6600"/>
                  </a:buClr>
                  <a:buSzPct val="80000"/>
                  <a:buFont typeface="Wingdings" panose="05000000000000000000" pitchFamily="2" charset="2"/>
                  <a:buChar char="l"/>
                  <a:defRPr sz="28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rgbClr val="009900"/>
                  </a:buClr>
                  <a:buSzPct val="75000"/>
                  <a:buFont typeface="Webdings" panose="05030102010509060703" pitchFamily="18" charset="2"/>
                  <a:buChar char="4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rgbClr val="FF6600"/>
                  </a:buClr>
                  <a:buSzPct val="75000"/>
                  <a:buFont typeface="Times New Roman" panose="02020603050405020304" pitchFamily="18" charset="0"/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FF0066"/>
                  </a:buClr>
                  <a:buSzPct val="75000"/>
                  <a:buFont typeface="Times New Roman" panose="02020603050405020304" pitchFamily="18" charset="0"/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1" lang="en-US" altLang="zh-CN" sz="160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0x000</a:t>
                </a:r>
              </a:p>
            </p:txBody>
          </p:sp>
        </p:grpSp>
        <p:sp>
          <p:nvSpPr>
            <p:cNvPr id="52285" name="Line 33"/>
            <p:cNvSpPr>
              <a:spLocks noChangeShapeType="1"/>
            </p:cNvSpPr>
            <p:nvPr/>
          </p:nvSpPr>
          <p:spPr bwMode="auto">
            <a:xfrm>
              <a:off x="1392" y="1152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6" name="Line 34"/>
            <p:cNvSpPr>
              <a:spLocks noChangeShapeType="1"/>
            </p:cNvSpPr>
            <p:nvPr/>
          </p:nvSpPr>
          <p:spPr bwMode="auto">
            <a:xfrm>
              <a:off x="1584" y="1152"/>
              <a:ext cx="0" cy="28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7" name="Line 35"/>
            <p:cNvSpPr>
              <a:spLocks noChangeShapeType="1"/>
            </p:cNvSpPr>
            <p:nvPr/>
          </p:nvSpPr>
          <p:spPr bwMode="auto">
            <a:xfrm flipH="1">
              <a:off x="1488" y="1432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8" name="Line 36"/>
            <p:cNvSpPr>
              <a:spLocks noChangeShapeType="1"/>
            </p:cNvSpPr>
            <p:nvPr/>
          </p:nvSpPr>
          <p:spPr bwMode="auto">
            <a:xfrm>
              <a:off x="1392" y="1296"/>
              <a:ext cx="240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89" name="Line 37"/>
            <p:cNvSpPr>
              <a:spLocks noChangeShapeType="1"/>
            </p:cNvSpPr>
            <p:nvPr/>
          </p:nvSpPr>
          <p:spPr bwMode="auto">
            <a:xfrm>
              <a:off x="1632" y="1296"/>
              <a:ext cx="0" cy="624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0" name="Line 38"/>
            <p:cNvSpPr>
              <a:spLocks noChangeShapeType="1"/>
            </p:cNvSpPr>
            <p:nvPr/>
          </p:nvSpPr>
          <p:spPr bwMode="auto">
            <a:xfrm flipH="1">
              <a:off x="1488" y="1912"/>
              <a:ext cx="144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1" name="Line 39"/>
            <p:cNvSpPr>
              <a:spLocks noChangeShapeType="1"/>
            </p:cNvSpPr>
            <p:nvPr/>
          </p:nvSpPr>
          <p:spPr bwMode="auto">
            <a:xfrm>
              <a:off x="1392" y="1584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2" name="Line 40"/>
            <p:cNvSpPr>
              <a:spLocks noChangeShapeType="1"/>
            </p:cNvSpPr>
            <p:nvPr/>
          </p:nvSpPr>
          <p:spPr bwMode="auto">
            <a:xfrm>
              <a:off x="1584" y="1584"/>
              <a:ext cx="0" cy="672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3" name="Line 41"/>
            <p:cNvSpPr>
              <a:spLocks noChangeShapeType="1"/>
            </p:cNvSpPr>
            <p:nvPr/>
          </p:nvSpPr>
          <p:spPr bwMode="auto">
            <a:xfrm flipH="1">
              <a:off x="1488" y="2248"/>
              <a:ext cx="96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4" name="Line 42"/>
            <p:cNvSpPr>
              <a:spLocks noChangeShapeType="1"/>
            </p:cNvSpPr>
            <p:nvPr/>
          </p:nvSpPr>
          <p:spPr bwMode="auto">
            <a:xfrm flipV="1">
              <a:off x="1392" y="2296"/>
              <a:ext cx="288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5" name="Line 43"/>
            <p:cNvSpPr>
              <a:spLocks noChangeShapeType="1"/>
            </p:cNvSpPr>
            <p:nvPr/>
          </p:nvSpPr>
          <p:spPr bwMode="auto">
            <a:xfrm>
              <a:off x="1680" y="1776"/>
              <a:ext cx="0" cy="528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6" name="Line 44"/>
            <p:cNvSpPr>
              <a:spLocks noChangeShapeType="1"/>
            </p:cNvSpPr>
            <p:nvPr/>
          </p:nvSpPr>
          <p:spPr bwMode="auto">
            <a:xfrm flipH="1">
              <a:off x="1488" y="1776"/>
              <a:ext cx="192" cy="0"/>
            </a:xfrm>
            <a:prstGeom prst="line">
              <a:avLst/>
            </a:prstGeom>
            <a:noFill/>
            <a:ln w="15875">
              <a:solidFill>
                <a:srgbClr val="800000"/>
              </a:solidFill>
              <a:round/>
              <a:tailEnd type="arrow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2297" name="Rectangle 45"/>
            <p:cNvSpPr>
              <a:spLocks noChangeArrowheads="1"/>
            </p:cNvSpPr>
            <p:nvPr/>
          </p:nvSpPr>
          <p:spPr bwMode="auto">
            <a:xfrm>
              <a:off x="672" y="91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anose="02020603050405020304" pitchFamily="18" charset="0"/>
                </a:rPr>
                <a:t>簇号</a:t>
              </a:r>
            </a:p>
          </p:txBody>
        </p:sp>
        <p:sp>
          <p:nvSpPr>
            <p:cNvPr id="52298" name="Rectangle 46"/>
            <p:cNvSpPr>
              <a:spLocks noChangeArrowheads="1"/>
            </p:cNvSpPr>
            <p:nvPr/>
          </p:nvSpPr>
          <p:spPr bwMode="auto">
            <a:xfrm>
              <a:off x="960" y="91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rgbClr val="0000FF"/>
                  </a:solidFill>
                  <a:latin typeface="Times New Roman" panose="02020603050405020304" pitchFamily="18" charset="0"/>
                </a:rPr>
                <a:t>链指针</a:t>
              </a:r>
            </a:p>
          </p:txBody>
        </p:sp>
        <p:sp>
          <p:nvSpPr>
            <p:cNvPr id="52299" name="Rectangle 47"/>
            <p:cNvSpPr>
              <a:spLocks noChangeArrowheads="1"/>
            </p:cNvSpPr>
            <p:nvPr/>
          </p:nvSpPr>
          <p:spPr bwMode="auto">
            <a:xfrm>
              <a:off x="816" y="77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FAT</a:t>
              </a:r>
              <a:r>
                <a:rPr kumimoji="1" lang="zh-CN" altLang="en-US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表</a:t>
              </a:r>
            </a:p>
          </p:txBody>
        </p:sp>
      </p:grpSp>
      <p:grpSp>
        <p:nvGrpSpPr>
          <p:cNvPr id="603184" name="Group 48"/>
          <p:cNvGrpSpPr/>
          <p:nvPr/>
        </p:nvGrpSpPr>
        <p:grpSpPr bwMode="auto">
          <a:xfrm>
            <a:off x="3352800" y="1549400"/>
            <a:ext cx="1447800" cy="1117600"/>
            <a:chOff x="2112" y="976"/>
            <a:chExt cx="912" cy="704"/>
          </a:xfrm>
        </p:grpSpPr>
        <p:sp>
          <p:nvSpPr>
            <p:cNvPr id="52268" name="Rectangle 49"/>
            <p:cNvSpPr>
              <a:spLocks noChangeArrowheads="1"/>
            </p:cNvSpPr>
            <p:nvPr/>
          </p:nvSpPr>
          <p:spPr bwMode="auto">
            <a:xfrm>
              <a:off x="2736" y="1408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2269" name="Rectangle 50"/>
            <p:cNvSpPr>
              <a:spLocks noChangeArrowheads="1"/>
            </p:cNvSpPr>
            <p:nvPr/>
          </p:nvSpPr>
          <p:spPr bwMode="auto">
            <a:xfrm>
              <a:off x="2128" y="97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 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X 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内容   </a:t>
              </a:r>
            </a:p>
          </p:txBody>
        </p:sp>
        <p:sp>
          <p:nvSpPr>
            <p:cNvPr id="52270" name="Rectangle 51"/>
            <p:cNvSpPr>
              <a:spLocks noChangeArrowheads="1"/>
            </p:cNvSpPr>
            <p:nvPr/>
          </p:nvSpPr>
          <p:spPr bwMode="auto">
            <a:xfrm>
              <a:off x="2720" y="1272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首簇号</a:t>
              </a:r>
            </a:p>
          </p:txBody>
        </p:sp>
        <p:sp>
          <p:nvSpPr>
            <p:cNvPr id="52271" name="Rectangle 52"/>
            <p:cNvSpPr>
              <a:spLocks noChangeArrowheads="1"/>
            </p:cNvSpPr>
            <p:nvPr/>
          </p:nvSpPr>
          <p:spPr bwMode="auto">
            <a:xfrm>
              <a:off x="2160" y="1536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200">
                  <a:latin typeface="Times New Roman" panose="02020603050405020304" pitchFamily="18" charset="0"/>
                </a:rPr>
                <a:t>aa</a:t>
              </a:r>
            </a:p>
          </p:txBody>
        </p:sp>
        <p:sp>
          <p:nvSpPr>
            <p:cNvPr id="52272" name="Rectangle 53"/>
            <p:cNvSpPr>
              <a:spLocks noChangeArrowheads="1"/>
            </p:cNvSpPr>
            <p:nvPr/>
          </p:nvSpPr>
          <p:spPr bwMode="auto">
            <a:xfrm>
              <a:off x="2736" y="1536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52273" name="Rectangle 54"/>
            <p:cNvSpPr>
              <a:spLocks noChangeArrowheads="1"/>
            </p:cNvSpPr>
            <p:nvPr/>
          </p:nvSpPr>
          <p:spPr bwMode="auto">
            <a:xfrm>
              <a:off x="2160" y="1272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目录名</a:t>
              </a:r>
            </a:p>
          </p:txBody>
        </p:sp>
        <p:sp>
          <p:nvSpPr>
            <p:cNvPr id="52274" name="Rectangle 55"/>
            <p:cNvSpPr>
              <a:spLocks noChangeArrowheads="1"/>
            </p:cNvSpPr>
            <p:nvPr/>
          </p:nvSpPr>
          <p:spPr bwMode="auto">
            <a:xfrm>
              <a:off x="2112" y="112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根目录项</a:t>
              </a:r>
            </a:p>
          </p:txBody>
        </p:sp>
        <p:sp>
          <p:nvSpPr>
            <p:cNvPr id="52275" name="Rectangle 56"/>
            <p:cNvSpPr>
              <a:spLocks noChangeArrowheads="1"/>
            </p:cNvSpPr>
            <p:nvPr/>
          </p:nvSpPr>
          <p:spPr bwMode="auto">
            <a:xfrm>
              <a:off x="2160" y="1408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a1</a:t>
              </a:r>
            </a:p>
          </p:txBody>
        </p:sp>
      </p:grpSp>
      <p:grpSp>
        <p:nvGrpSpPr>
          <p:cNvPr id="603193" name="Group 57"/>
          <p:cNvGrpSpPr/>
          <p:nvPr/>
        </p:nvGrpSpPr>
        <p:grpSpPr bwMode="auto">
          <a:xfrm>
            <a:off x="5181600" y="1536700"/>
            <a:ext cx="1371600" cy="1358900"/>
            <a:chOff x="2160" y="1880"/>
            <a:chExt cx="864" cy="856"/>
          </a:xfrm>
        </p:grpSpPr>
        <p:sp>
          <p:nvSpPr>
            <p:cNvPr id="52258" name="Rectangle 58"/>
            <p:cNvSpPr>
              <a:spLocks noChangeArrowheads="1"/>
            </p:cNvSpPr>
            <p:nvPr/>
          </p:nvSpPr>
          <p:spPr bwMode="auto">
            <a:xfrm>
              <a:off x="2736" y="2304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2259" name="Rectangle 59"/>
            <p:cNvSpPr>
              <a:spLocks noChangeArrowheads="1"/>
            </p:cNvSpPr>
            <p:nvPr/>
          </p:nvSpPr>
          <p:spPr bwMode="auto">
            <a:xfrm>
              <a:off x="2160" y="1880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2260" name="Rectangle 60"/>
            <p:cNvSpPr>
              <a:spLocks noChangeArrowheads="1"/>
            </p:cNvSpPr>
            <p:nvPr/>
          </p:nvSpPr>
          <p:spPr bwMode="auto">
            <a:xfrm>
              <a:off x="2720" y="2168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首簇号</a:t>
              </a:r>
            </a:p>
          </p:txBody>
        </p:sp>
        <p:sp>
          <p:nvSpPr>
            <p:cNvPr id="52261" name="Rectangle 61"/>
            <p:cNvSpPr>
              <a:spLocks noChangeArrowheads="1"/>
            </p:cNvSpPr>
            <p:nvPr/>
          </p:nvSpPr>
          <p:spPr bwMode="auto">
            <a:xfrm>
              <a:off x="2160" y="2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bb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62" name="Rectangle 62"/>
            <p:cNvSpPr>
              <a:spLocks noChangeArrowheads="1"/>
            </p:cNvSpPr>
            <p:nvPr/>
          </p:nvSpPr>
          <p:spPr bwMode="auto">
            <a:xfrm>
              <a:off x="2736" y="2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52263" name="Rectangle 63"/>
            <p:cNvSpPr>
              <a:spLocks noChangeArrowheads="1"/>
            </p:cNvSpPr>
            <p:nvPr/>
          </p:nvSpPr>
          <p:spPr bwMode="auto">
            <a:xfrm>
              <a:off x="2160" y="2168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目录名</a:t>
              </a:r>
            </a:p>
          </p:txBody>
        </p:sp>
        <p:sp>
          <p:nvSpPr>
            <p:cNvPr id="52264" name="Rectangle 64"/>
            <p:cNvSpPr>
              <a:spLocks noChangeArrowheads="1"/>
            </p:cNvSpPr>
            <p:nvPr/>
          </p:nvSpPr>
          <p:spPr bwMode="auto">
            <a:xfrm>
              <a:off x="2256" y="2024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aa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目录项</a:t>
              </a:r>
            </a:p>
          </p:txBody>
        </p:sp>
        <p:sp>
          <p:nvSpPr>
            <p:cNvPr id="52265" name="Rectangle 65"/>
            <p:cNvSpPr>
              <a:spLocks noChangeArrowheads="1"/>
            </p:cNvSpPr>
            <p:nvPr/>
          </p:nvSpPr>
          <p:spPr bwMode="auto">
            <a:xfrm>
              <a:off x="2160" y="2304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b1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66" name="Rectangle 66"/>
            <p:cNvSpPr>
              <a:spLocks noChangeArrowheads="1"/>
            </p:cNvSpPr>
            <p:nvPr/>
          </p:nvSpPr>
          <p:spPr bwMode="auto">
            <a:xfrm>
              <a:off x="2160" y="259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b2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67" name="Rectangle 67"/>
            <p:cNvSpPr>
              <a:spLocks noChangeArrowheads="1"/>
            </p:cNvSpPr>
            <p:nvPr/>
          </p:nvSpPr>
          <p:spPr bwMode="auto">
            <a:xfrm>
              <a:off x="2736" y="259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603204" name="Group 68"/>
          <p:cNvGrpSpPr/>
          <p:nvPr/>
        </p:nvGrpSpPr>
        <p:grpSpPr bwMode="auto">
          <a:xfrm>
            <a:off x="5181600" y="2971800"/>
            <a:ext cx="1371600" cy="1346200"/>
            <a:chOff x="4464" y="1016"/>
            <a:chExt cx="864" cy="848"/>
          </a:xfrm>
        </p:grpSpPr>
        <p:sp>
          <p:nvSpPr>
            <p:cNvPr id="52248" name="Rectangle 69"/>
            <p:cNvSpPr>
              <a:spLocks noChangeArrowheads="1"/>
            </p:cNvSpPr>
            <p:nvPr/>
          </p:nvSpPr>
          <p:spPr bwMode="auto">
            <a:xfrm>
              <a:off x="5040" y="1432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52249" name="Rectangle 70"/>
            <p:cNvSpPr>
              <a:spLocks noChangeArrowheads="1"/>
            </p:cNvSpPr>
            <p:nvPr/>
          </p:nvSpPr>
          <p:spPr bwMode="auto">
            <a:xfrm>
              <a:off x="4464" y="1016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7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2250" name="Rectangle 71"/>
            <p:cNvSpPr>
              <a:spLocks noChangeArrowheads="1"/>
            </p:cNvSpPr>
            <p:nvPr/>
          </p:nvSpPr>
          <p:spPr bwMode="auto">
            <a:xfrm>
              <a:off x="5024" y="1296"/>
              <a:ext cx="28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首簇号</a:t>
              </a:r>
            </a:p>
          </p:txBody>
        </p:sp>
        <p:sp>
          <p:nvSpPr>
            <p:cNvPr id="52251" name="Rectangle 72"/>
            <p:cNvSpPr>
              <a:spLocks noChangeArrowheads="1"/>
            </p:cNvSpPr>
            <p:nvPr/>
          </p:nvSpPr>
          <p:spPr bwMode="auto">
            <a:xfrm>
              <a:off x="4464" y="156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ccc.dat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52" name="Rectangle 73"/>
            <p:cNvSpPr>
              <a:spLocks noChangeArrowheads="1"/>
            </p:cNvSpPr>
            <p:nvPr/>
          </p:nvSpPr>
          <p:spPr bwMode="auto">
            <a:xfrm>
              <a:off x="5040" y="156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52253" name="Rectangle 74"/>
            <p:cNvSpPr>
              <a:spLocks noChangeArrowheads="1"/>
            </p:cNvSpPr>
            <p:nvPr/>
          </p:nvSpPr>
          <p:spPr bwMode="auto">
            <a:xfrm>
              <a:off x="4464" y="129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/</a:t>
              </a: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目录名</a:t>
              </a:r>
            </a:p>
          </p:txBody>
        </p:sp>
        <p:sp>
          <p:nvSpPr>
            <p:cNvPr id="52254" name="Rectangle 75"/>
            <p:cNvSpPr>
              <a:spLocks noChangeArrowheads="1"/>
            </p:cNvSpPr>
            <p:nvPr/>
          </p:nvSpPr>
          <p:spPr bwMode="auto">
            <a:xfrm>
              <a:off x="4560" y="1160"/>
              <a:ext cx="624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子目录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bb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目录项</a:t>
              </a:r>
            </a:p>
          </p:txBody>
        </p:sp>
        <p:sp>
          <p:nvSpPr>
            <p:cNvPr id="52255" name="Rectangle 76"/>
            <p:cNvSpPr>
              <a:spLocks noChangeArrowheads="1"/>
            </p:cNvSpPr>
            <p:nvPr/>
          </p:nvSpPr>
          <p:spPr bwMode="auto">
            <a:xfrm>
              <a:off x="4464" y="1432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cc1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56" name="Rectangle 77"/>
            <p:cNvSpPr>
              <a:spLocks noChangeArrowheads="1"/>
            </p:cNvSpPr>
            <p:nvPr/>
          </p:nvSpPr>
          <p:spPr bwMode="auto">
            <a:xfrm>
              <a:off x="4464" y="1720"/>
              <a:ext cx="576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文件</a:t>
              </a: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cc2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2257" name="Rectangle 78"/>
            <p:cNvSpPr>
              <a:spLocks noChangeArrowheads="1"/>
            </p:cNvSpPr>
            <p:nvPr/>
          </p:nvSpPr>
          <p:spPr bwMode="auto">
            <a:xfrm>
              <a:off x="5040" y="1720"/>
              <a:ext cx="288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</a:t>
              </a:r>
            </a:p>
          </p:txBody>
        </p:sp>
      </p:grpSp>
      <p:grpSp>
        <p:nvGrpSpPr>
          <p:cNvPr id="603215" name="Group 79"/>
          <p:cNvGrpSpPr/>
          <p:nvPr/>
        </p:nvGrpSpPr>
        <p:grpSpPr bwMode="auto">
          <a:xfrm>
            <a:off x="6858000" y="1676400"/>
            <a:ext cx="1219200" cy="990600"/>
            <a:chOff x="2592" y="2304"/>
            <a:chExt cx="768" cy="624"/>
          </a:xfrm>
        </p:grpSpPr>
        <p:sp>
          <p:nvSpPr>
            <p:cNvPr id="52244" name="Rectangle 80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2245" name="Rectangle 81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 …</a:t>
              </a:r>
            </a:p>
          </p:txBody>
        </p:sp>
        <p:sp>
          <p:nvSpPr>
            <p:cNvPr id="52246" name="Rectangle 82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文件数据</a:t>
              </a:r>
            </a:p>
          </p:txBody>
        </p:sp>
        <p:sp>
          <p:nvSpPr>
            <p:cNvPr id="52247" name="Rectangle 83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HELLO</a:t>
              </a:r>
              <a:endParaRPr kumimoji="1" lang="en-US" altLang="zh-CN" sz="1600">
                <a:solidFill>
                  <a:schemeClr val="tx2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3220" name="Group 84"/>
          <p:cNvGrpSpPr/>
          <p:nvPr/>
        </p:nvGrpSpPr>
        <p:grpSpPr bwMode="auto">
          <a:xfrm>
            <a:off x="3429000" y="3200400"/>
            <a:ext cx="1219200" cy="990600"/>
            <a:chOff x="2592" y="2304"/>
            <a:chExt cx="768" cy="624"/>
          </a:xfrm>
        </p:grpSpPr>
        <p:sp>
          <p:nvSpPr>
            <p:cNvPr id="52240" name="Rectangle 85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5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2241" name="Rectangle 86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 …</a:t>
              </a:r>
            </a:p>
          </p:txBody>
        </p:sp>
        <p:sp>
          <p:nvSpPr>
            <p:cNvPr id="52242" name="Rectangle 87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文件数据</a:t>
              </a:r>
            </a:p>
          </p:txBody>
        </p:sp>
        <p:sp>
          <p:nvSpPr>
            <p:cNvPr id="52243" name="Rectangle 88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STUDENT</a:t>
              </a:r>
            </a:p>
          </p:txBody>
        </p:sp>
      </p:grpSp>
      <p:grpSp>
        <p:nvGrpSpPr>
          <p:cNvPr id="603225" name="Group 89"/>
          <p:cNvGrpSpPr/>
          <p:nvPr/>
        </p:nvGrpSpPr>
        <p:grpSpPr bwMode="auto">
          <a:xfrm>
            <a:off x="6858000" y="3200400"/>
            <a:ext cx="1219200" cy="990600"/>
            <a:chOff x="2592" y="2304"/>
            <a:chExt cx="768" cy="624"/>
          </a:xfrm>
        </p:grpSpPr>
        <p:sp>
          <p:nvSpPr>
            <p:cNvPr id="52236" name="Rectangle 90"/>
            <p:cNvSpPr>
              <a:spLocks noChangeArrowheads="1"/>
            </p:cNvSpPr>
            <p:nvPr/>
          </p:nvSpPr>
          <p:spPr bwMode="auto">
            <a:xfrm>
              <a:off x="2592" y="2304"/>
              <a:ext cx="720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第</a:t>
              </a:r>
              <a:r>
                <a:rPr kumimoji="1" lang="en-US" altLang="zh-CN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8</a:t>
              </a:r>
              <a:r>
                <a:rPr kumimoji="1" lang="zh-CN" altLang="en-US" sz="1400">
                  <a:solidFill>
                    <a:schemeClr val="tx2"/>
                  </a:solidFill>
                  <a:latin typeface="Times New Roman" panose="02020603050405020304" pitchFamily="18" charset="0"/>
                </a:rPr>
                <a:t>簇内容</a:t>
              </a:r>
            </a:p>
          </p:txBody>
        </p:sp>
        <p:sp>
          <p:nvSpPr>
            <p:cNvPr id="52237" name="Rectangle 91"/>
            <p:cNvSpPr>
              <a:spLocks noChangeArrowheads="1"/>
            </p:cNvSpPr>
            <p:nvPr/>
          </p:nvSpPr>
          <p:spPr bwMode="auto">
            <a:xfrm>
              <a:off x="2688" y="2800"/>
              <a:ext cx="672" cy="128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600">
                  <a:solidFill>
                    <a:schemeClr val="tx2"/>
                  </a:solidFill>
                  <a:latin typeface="Times New Roman" panose="02020603050405020304" pitchFamily="18" charset="0"/>
                </a:rPr>
                <a:t>… …</a:t>
              </a:r>
            </a:p>
          </p:txBody>
        </p:sp>
        <p:sp>
          <p:nvSpPr>
            <p:cNvPr id="52238" name="Rectangle 92"/>
            <p:cNvSpPr>
              <a:spLocks noChangeArrowheads="1"/>
            </p:cNvSpPr>
            <p:nvPr/>
          </p:nvSpPr>
          <p:spPr bwMode="auto">
            <a:xfrm>
              <a:off x="2640" y="2456"/>
              <a:ext cx="528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58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zh-CN" altLang="en-US" sz="1200">
                  <a:solidFill>
                    <a:srgbClr val="0000FF"/>
                  </a:solidFill>
                  <a:latin typeface="Times New Roman" panose="02020603050405020304" pitchFamily="18" charset="0"/>
                </a:rPr>
                <a:t>文件数据</a:t>
              </a:r>
            </a:p>
          </p:txBody>
        </p:sp>
        <p:sp>
          <p:nvSpPr>
            <p:cNvPr id="52239" name="Rectangle 93"/>
            <p:cNvSpPr>
              <a:spLocks noChangeArrowheads="1"/>
            </p:cNvSpPr>
            <p:nvPr/>
          </p:nvSpPr>
          <p:spPr bwMode="auto">
            <a:xfrm>
              <a:off x="2688" y="2640"/>
              <a:ext cx="672" cy="144"/>
            </a:xfrm>
            <a:prstGeom prst="rect">
              <a:avLst/>
            </a:prstGeom>
            <a:noFill/>
            <a:ln w="15875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1" lang="en-US" altLang="zh-CN" sz="1200">
                  <a:solidFill>
                    <a:schemeClr val="tx2"/>
                  </a:solidFill>
                  <a:latin typeface="Times New Roman" panose="02020603050405020304" pitchFamily="18" charset="0"/>
                </a:rPr>
                <a:t>EVERY</a:t>
              </a:r>
            </a:p>
          </p:txBody>
        </p:sp>
      </p:grpSp>
      <p:sp>
        <p:nvSpPr>
          <p:cNvPr id="603230" name="Rectangle 94"/>
          <p:cNvSpPr>
            <a:spLocks noChangeArrowheads="1"/>
          </p:cNvSpPr>
          <p:nvPr/>
        </p:nvSpPr>
        <p:spPr bwMode="auto">
          <a:xfrm>
            <a:off x="1184275" y="4529931"/>
            <a:ext cx="5867400" cy="1277937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marL="457200" indent="-4572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None/>
            </a:pP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文件建立：建立新文件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\aa\fgx.txt    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空文件或不空</a:t>
            </a:r>
            <a:endParaRPr kumimoji="1" lang="en-US" altLang="zh-CN" sz="20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文件删除：删除文件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\aa\bb\ccc.dat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修改文件：修改文件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a1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                       </a:t>
            </a:r>
          </a:p>
        </p:txBody>
      </p:sp>
      <p:sp>
        <p:nvSpPr>
          <p:cNvPr id="52235" name="Rectangle 97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Windows</a:t>
            </a:r>
            <a:r>
              <a:rPr lang="zh-CN" altLang="en-US"/>
              <a:t>的</a:t>
            </a:r>
            <a:r>
              <a:rPr lang="en-US" altLang="zh-CN"/>
              <a:t>FAT</a:t>
            </a:r>
            <a:r>
              <a:rPr lang="zh-CN" altLang="en-US"/>
              <a:t>文件系统实现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47421" y="5906621"/>
            <a:ext cx="8840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核心点：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目录文件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、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普通文件内容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的变化导致簇链变化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3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3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3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3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3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3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03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3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3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3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3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3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3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2" dur="1" fill="hold"/>
                                        <p:tgtEl>
                                          <p:spTgt spid="6032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230" grpId="0" animBg="1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优盘文件夹测试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FAT32</a:t>
            </a:r>
            <a:r>
              <a:rPr lang="zh-CN" altLang="en-US" dirty="0"/>
              <a:t>优盘建立</a:t>
            </a:r>
            <a:r>
              <a:rPr lang="en-US" altLang="zh-CN" dirty="0"/>
              <a:t>644</a:t>
            </a:r>
            <a:r>
              <a:rPr lang="zh-CN" altLang="en-US" dirty="0"/>
              <a:t>个文件夹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877292"/>
            <a:ext cx="3590476" cy="43238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349" y="2305183"/>
            <a:ext cx="3590476" cy="43238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3524" y="2534191"/>
            <a:ext cx="3590476" cy="43238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34000" y="196661"/>
            <a:ext cx="366468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36080384-25447168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r>
              <a:rPr lang="en-US" altLang="zh-CN" dirty="0">
                <a:solidFill>
                  <a:srgbClr val="FF0000"/>
                </a:solidFill>
              </a:rPr>
              <a:t>/644/1024=16k</a:t>
            </a:r>
            <a:r>
              <a:rPr lang="zh-CN" altLang="en-US" dirty="0">
                <a:solidFill>
                  <a:srgbClr val="FF0000"/>
                </a:solidFill>
              </a:rPr>
              <a:t>？？？</a:t>
            </a:r>
          </a:p>
        </p:txBody>
      </p:sp>
      <p:pic>
        <p:nvPicPr>
          <p:cNvPr id="9" name="Picture 3" descr="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870" y="1039531"/>
            <a:ext cx="2819400" cy="1534085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比较两种文件系统</a:t>
            </a:r>
          </a:p>
        </p:txBody>
      </p:sp>
      <p:pic>
        <p:nvPicPr>
          <p:cNvPr id="4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93964" y="4343400"/>
            <a:ext cx="8467166" cy="2421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2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/>
          <a:stretch>
            <a:fillRect/>
          </a:stretch>
        </p:blipFill>
        <p:spPr bwMode="auto">
          <a:xfrm>
            <a:off x="228600" y="1774770"/>
            <a:ext cx="4724400" cy="232756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oup 7"/>
          <p:cNvGraphicFramePr>
            <a:graphicFrameLocks noGrp="1"/>
          </p:cNvGraphicFramePr>
          <p:nvPr/>
        </p:nvGraphicFramePr>
        <p:xfrm>
          <a:off x="228600" y="1039674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168649" y="1890340"/>
            <a:ext cx="4038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/>
              <a:t>Fat32</a:t>
            </a:r>
            <a:r>
              <a:rPr lang="zh-CN" altLang="en-US" sz="1800" b="0" dirty="0"/>
              <a:t>：目录项记录目录或文件名信息和起始簇号、文件类型、大小等信息（</a:t>
            </a:r>
            <a:r>
              <a:rPr lang="zh-CN" altLang="en-US" sz="1800" b="0" dirty="0">
                <a:solidFill>
                  <a:srgbClr val="FF0000"/>
                </a:solidFill>
              </a:rPr>
              <a:t>文件头</a:t>
            </a:r>
            <a:r>
              <a:rPr lang="en-US" altLang="zh-CN" sz="1800" b="0" dirty="0">
                <a:solidFill>
                  <a:srgbClr val="FF0000"/>
                </a:solidFill>
              </a:rPr>
              <a:t>32</a:t>
            </a:r>
            <a:r>
              <a:rPr lang="zh-CN" altLang="en-US" sz="1800" b="0" dirty="0">
                <a:solidFill>
                  <a:srgbClr val="FF0000"/>
                </a:solidFill>
              </a:rPr>
              <a:t>字节</a:t>
            </a:r>
            <a:r>
              <a:rPr lang="zh-CN" altLang="en-US" sz="1800" b="0" dirty="0"/>
              <a:t>）；文件分配表同时标识簇块是否被占用和链接关系。</a:t>
            </a:r>
            <a:endParaRPr lang="en-US" altLang="zh-CN" sz="1800" b="0" dirty="0"/>
          </a:p>
          <a:p>
            <a:r>
              <a:rPr lang="en-US" altLang="zh-CN" sz="1800" b="0" dirty="0"/>
              <a:t>MINIX</a:t>
            </a:r>
            <a:r>
              <a:rPr lang="zh-CN" altLang="en-US" sz="1800" b="0" dirty="0"/>
              <a:t>：目录项只存储文件名、</a:t>
            </a:r>
            <a:r>
              <a:rPr lang="en-US" altLang="zh-CN" sz="1800" b="0" dirty="0" err="1"/>
              <a:t>i</a:t>
            </a:r>
            <a:r>
              <a:rPr lang="zh-CN" altLang="en-US" sz="1800" b="0" dirty="0"/>
              <a:t>节点索引。</a:t>
            </a:r>
            <a:r>
              <a:rPr lang="zh-CN" altLang="en-US" sz="1800" b="0" dirty="0">
                <a:solidFill>
                  <a:srgbClr val="FF0000"/>
                </a:solidFill>
              </a:rPr>
              <a:t>文件头（</a:t>
            </a:r>
            <a:r>
              <a:rPr lang="en-US" altLang="zh-CN" sz="1800" b="0" dirty="0">
                <a:solidFill>
                  <a:srgbClr val="FF0000"/>
                </a:solidFill>
              </a:rPr>
              <a:t>32</a:t>
            </a:r>
            <a:r>
              <a:rPr lang="zh-CN" altLang="en-US" sz="1800" b="0" dirty="0">
                <a:solidFill>
                  <a:srgbClr val="FF0000"/>
                </a:solidFill>
              </a:rPr>
              <a:t>字节）</a:t>
            </a:r>
            <a:r>
              <a:rPr lang="zh-CN" altLang="en-US" sz="1800" b="0" dirty="0"/>
              <a:t>在</a:t>
            </a:r>
            <a:r>
              <a:rPr lang="en-US" altLang="zh-CN" sz="1800" b="0" dirty="0" err="1"/>
              <a:t>i</a:t>
            </a:r>
            <a:r>
              <a:rPr lang="zh-CN" altLang="en-US" sz="1800" b="0" dirty="0"/>
              <a:t>节点区域，记录使用哪些块及顺序。空闲块的管理由</a:t>
            </a:r>
            <a:r>
              <a:rPr lang="en-US" altLang="zh-CN" sz="1800" b="0" dirty="0" err="1"/>
              <a:t>i</a:t>
            </a:r>
            <a:r>
              <a:rPr lang="zh-CN" altLang="en-US" sz="1800" b="0" dirty="0"/>
              <a:t>节点位图和逻辑块位图。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比较两种文件系统</a:t>
            </a:r>
          </a:p>
        </p:txBody>
      </p:sp>
      <p:pic>
        <p:nvPicPr>
          <p:cNvPr id="4" name="Picture 3" descr="MINIX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6"/>
          <a:stretch>
            <a:fillRect/>
          </a:stretch>
        </p:blipFill>
        <p:spPr bwMode="auto">
          <a:xfrm>
            <a:off x="193964" y="4343400"/>
            <a:ext cx="8467166" cy="24218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2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0"/>
          <a:stretch>
            <a:fillRect/>
          </a:stretch>
        </p:blipFill>
        <p:spPr bwMode="auto">
          <a:xfrm>
            <a:off x="228600" y="1774770"/>
            <a:ext cx="4724400" cy="2327564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Group 7"/>
          <p:cNvGraphicFramePr>
            <a:graphicFrameLocks noGrp="1"/>
          </p:cNvGraphicFramePr>
          <p:nvPr/>
        </p:nvGraphicFramePr>
        <p:xfrm>
          <a:off x="228600" y="1039674"/>
          <a:ext cx="6934200" cy="609600"/>
        </p:xfrm>
        <a:graphic>
          <a:graphicData uri="http://schemas.openxmlformats.org/drawingml/2006/table">
            <a:tbl>
              <a:tblPr/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引导区</a:t>
                      </a:r>
                    </a:p>
                  </a:txBody>
                  <a:tcPr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文件分配表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根目录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CC6600"/>
                        </a:buClr>
                        <a:buSzPct val="80000"/>
                        <a:buFont typeface="Wingdings" panose="05000000000000000000" pitchFamily="2" charset="2"/>
                        <a:defRPr sz="2400" b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rgbClr val="009900"/>
                        </a:buClr>
                        <a:buSzPct val="75000"/>
                        <a:buFont typeface="Webdings" panose="05030102010509060703" pitchFamily="18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FF6600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FF0066"/>
                        </a:buClr>
                        <a:buSzPct val="75000"/>
                        <a:buFont typeface="Times New Roman" panose="02020603050405020304" pitchFamily="18" charset="0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993300"/>
                        </a:buClr>
                        <a:buSzPct val="90000"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其他目录和所有文件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5168649" y="1890340"/>
            <a:ext cx="4038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b="0" dirty="0"/>
              <a:t>Fat32</a:t>
            </a:r>
            <a:r>
              <a:rPr lang="zh-CN" altLang="en-US" sz="1800" b="0" dirty="0"/>
              <a:t>：目录项记录目录或文件名信息和起始簇号、文件类型、大小等信息（</a:t>
            </a:r>
            <a:r>
              <a:rPr lang="zh-CN" altLang="en-US" sz="1800" b="0" dirty="0">
                <a:solidFill>
                  <a:srgbClr val="FF0000"/>
                </a:solidFill>
              </a:rPr>
              <a:t>文件头</a:t>
            </a:r>
            <a:r>
              <a:rPr lang="en-US" altLang="zh-CN" sz="1800" b="0" dirty="0">
                <a:solidFill>
                  <a:srgbClr val="FF0000"/>
                </a:solidFill>
              </a:rPr>
              <a:t>32</a:t>
            </a:r>
            <a:r>
              <a:rPr lang="zh-CN" altLang="en-US" sz="1800" b="0" dirty="0">
                <a:solidFill>
                  <a:srgbClr val="FF0000"/>
                </a:solidFill>
              </a:rPr>
              <a:t>字节</a:t>
            </a:r>
            <a:r>
              <a:rPr lang="zh-CN" altLang="en-US" sz="1800" b="0" dirty="0"/>
              <a:t>）；文件分配表同时标识簇块是否被占用和链接关系。</a:t>
            </a:r>
            <a:endParaRPr lang="en-US" altLang="zh-CN" sz="1800" b="0" dirty="0"/>
          </a:p>
          <a:p>
            <a:r>
              <a:rPr lang="en-US" altLang="zh-CN" sz="1800" b="0" dirty="0"/>
              <a:t>MINIX</a:t>
            </a:r>
            <a:r>
              <a:rPr lang="zh-CN" altLang="en-US" sz="1800" b="0" dirty="0"/>
              <a:t>：目录项只存储文件名、</a:t>
            </a:r>
            <a:r>
              <a:rPr lang="en-US" altLang="zh-CN" sz="1800" b="0" dirty="0" err="1"/>
              <a:t>i</a:t>
            </a:r>
            <a:r>
              <a:rPr lang="zh-CN" altLang="en-US" sz="1800" b="0" dirty="0"/>
              <a:t>节点索引。</a:t>
            </a:r>
            <a:r>
              <a:rPr lang="zh-CN" altLang="en-US" sz="1800" b="0" dirty="0">
                <a:solidFill>
                  <a:srgbClr val="FF0000"/>
                </a:solidFill>
              </a:rPr>
              <a:t>文件头（</a:t>
            </a:r>
            <a:r>
              <a:rPr lang="en-US" altLang="zh-CN" sz="1800" b="0" dirty="0">
                <a:solidFill>
                  <a:srgbClr val="FF0000"/>
                </a:solidFill>
              </a:rPr>
              <a:t>32</a:t>
            </a:r>
            <a:r>
              <a:rPr lang="zh-CN" altLang="en-US" sz="1800" b="0" dirty="0">
                <a:solidFill>
                  <a:srgbClr val="FF0000"/>
                </a:solidFill>
              </a:rPr>
              <a:t>字节）</a:t>
            </a:r>
            <a:r>
              <a:rPr lang="zh-CN" altLang="en-US" sz="1800" b="0" dirty="0"/>
              <a:t>在</a:t>
            </a:r>
            <a:r>
              <a:rPr lang="en-US" altLang="zh-CN" sz="1800" b="0" dirty="0" err="1"/>
              <a:t>i</a:t>
            </a:r>
            <a:r>
              <a:rPr lang="zh-CN" altLang="en-US" sz="1800" b="0" dirty="0"/>
              <a:t>节点区域，记录使用哪些块及顺序。空闲块的管理由</a:t>
            </a:r>
            <a:r>
              <a:rPr lang="en-US" altLang="zh-CN" sz="1800" b="0" dirty="0" err="1"/>
              <a:t>i</a:t>
            </a:r>
            <a:r>
              <a:rPr lang="zh-CN" altLang="en-US" sz="1800" b="0" dirty="0"/>
              <a:t>节点位图和逻辑块位图。</a:t>
            </a:r>
          </a:p>
        </p:txBody>
      </p:sp>
      <p:pic>
        <p:nvPicPr>
          <p:cNvPr id="9" name="Picture 2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820" t="21637" r="2104" b="4669"/>
          <a:stretch>
            <a:fillRect/>
          </a:stretch>
        </p:blipFill>
        <p:spPr bwMode="auto">
          <a:xfrm>
            <a:off x="193964" y="195804"/>
            <a:ext cx="6949861" cy="3233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" descr="MINIX1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50" t="1331" b="45258"/>
          <a:stretch>
            <a:fillRect/>
          </a:stretch>
        </p:blipFill>
        <p:spPr bwMode="auto">
          <a:xfrm>
            <a:off x="203200" y="3227337"/>
            <a:ext cx="7057736" cy="3630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620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ChangeArrowheads="1"/>
          </p:cNvSpPr>
          <p:nvPr/>
        </p:nvSpPr>
        <p:spPr bwMode="auto">
          <a:xfrm>
            <a:off x="685800" y="1295400"/>
            <a:ext cx="7772400" cy="4876800"/>
          </a:xfrm>
          <a:prstGeom prst="rect">
            <a:avLst/>
          </a:prstGeom>
          <a:noFill/>
          <a:ln w="9525">
            <a:solidFill>
              <a:srgbClr val="C0C0C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    FAT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</a:rPr>
              <a:t>卷容量与簇大小的关系</a:t>
            </a: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zh-CN" altLang="en-US" sz="8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Pct val="75000"/>
              <a:buFont typeface="Wingdings" panose="05000000000000000000" pitchFamily="2" charset="2"/>
              <a:buChar char="q"/>
            </a:pPr>
            <a:r>
              <a:rPr kumimoji="1" lang="zh-CN" altLang="en-US" sz="1600" dirty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anose="02020603050405020304" pitchFamily="18" charset="0"/>
              </a:rPr>
              <a:t>FAT12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最大簇数 ＝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600" baseline="50000" dirty="0">
                <a:latin typeface="Times New Roman" panose="02020603050405020304" pitchFamily="18" charset="0"/>
              </a:rPr>
              <a:t>12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个＝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4K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         规定簇大小＝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0.5KB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～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8KB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FAT12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卷大小≤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32MB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Pct val="75000"/>
              <a:buFont typeface="Wingdings" panose="05000000000000000000" pitchFamily="2" charset="2"/>
              <a:buChar char="q"/>
            </a:pPr>
            <a:endParaRPr kumimoji="1" lang="en-US" altLang="zh-CN" sz="800" dirty="0"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Pct val="75000"/>
              <a:buFont typeface="Wingdings" panose="05000000000000000000" pitchFamily="2" charset="2"/>
              <a:buChar char="q"/>
            </a:pPr>
            <a:r>
              <a:rPr kumimoji="1" lang="en-US" altLang="zh-CN" sz="1600" dirty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anose="02020603050405020304" pitchFamily="18" charset="0"/>
              </a:rPr>
              <a:t>FAT16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最大簇数 ＝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600" baseline="50000" dirty="0">
                <a:latin typeface="Times New Roman" panose="02020603050405020304" pitchFamily="18" charset="0"/>
              </a:rPr>
              <a:t>16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个＝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64K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         规定簇大小＝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0.5KB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～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64KB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FAT16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卷大小≤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4GB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Pct val="75000"/>
              <a:buFont typeface="Wingdings" panose="05000000000000000000" pitchFamily="2" charset="2"/>
              <a:buChar char="q"/>
            </a:pPr>
            <a:endParaRPr kumimoji="1" lang="en-US" altLang="zh-CN" sz="800" dirty="0"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Pct val="75000"/>
              <a:buFont typeface="Wingdings" panose="05000000000000000000" pitchFamily="2" charset="2"/>
              <a:buChar char="q"/>
            </a:pPr>
            <a:r>
              <a:rPr kumimoji="1" lang="en-US" altLang="zh-CN" sz="1600" dirty="0">
                <a:solidFill>
                  <a:srgbClr val="CC0000"/>
                </a:solidFill>
                <a:latin typeface="Times New Roman" panose="02020603050405020304" pitchFamily="18" charset="0"/>
              </a:rPr>
              <a:t>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anose="02020603050405020304" pitchFamily="18" charset="0"/>
              </a:rPr>
              <a:t>FAT32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   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最大簇数 ＝ 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600" baseline="50000" dirty="0">
                <a:latin typeface="Times New Roman" panose="02020603050405020304" pitchFamily="18" charset="0"/>
              </a:rPr>
              <a:t>32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个＝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4KM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         限定使用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600" baseline="50000" dirty="0">
                <a:latin typeface="Times New Roman" panose="02020603050405020304" pitchFamily="18" charset="0"/>
              </a:rPr>
              <a:t>28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个＝</a:t>
            </a:r>
            <a:r>
              <a:rPr kumimoji="1"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0.25G</a:t>
            </a:r>
            <a:r>
              <a:rPr kumimoji="1"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</a:rPr>
              <a:t>个</a:t>
            </a: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zh-CN" altLang="en-US" sz="1600" dirty="0">
                <a:latin typeface="Times New Roman" panose="02020603050405020304" pitchFamily="18" charset="0"/>
              </a:rPr>
              <a:t>            规定簇大小＝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4KB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～</a:t>
            </a:r>
            <a:r>
              <a:rPr kumimoji="1" lang="en-US" altLang="zh-CN" sz="1600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32KB</a:t>
            </a:r>
            <a:endParaRPr kumimoji="1" lang="en-US" altLang="zh-CN" sz="1600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pPr lvl="1" algn="just" eaLnBrk="1" hangingPunct="1">
              <a:buClrTx/>
              <a:buSzPct val="75000"/>
              <a:buFont typeface="Wingdings" panose="05000000000000000000" pitchFamily="2" charset="2"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FAT32</a:t>
            </a:r>
            <a:r>
              <a:rPr kumimoji="1" lang="zh-CN" altLang="en-US" sz="1600" dirty="0">
                <a:latin typeface="Times New Roman" panose="02020603050405020304" pitchFamily="18" charset="0"/>
              </a:rPr>
              <a:t>卷大小≤</a:t>
            </a:r>
            <a:r>
              <a:rPr kumimoji="1" lang="en-US" altLang="zh-CN" sz="1600" dirty="0" err="1">
                <a:latin typeface="Times New Roman" panose="02020603050405020304" pitchFamily="18" charset="0"/>
              </a:rPr>
              <a:t>8KGB</a:t>
            </a:r>
            <a:endParaRPr kumimoji="1" lang="en-US" altLang="zh-CN" sz="1600" dirty="0"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endParaRPr kumimoji="1" lang="en-US" altLang="zh-CN" sz="800" dirty="0">
              <a:latin typeface="Times New Roman" panose="02020603050405020304" pitchFamily="18" charset="0"/>
            </a:endParaRPr>
          </a:p>
          <a:p>
            <a:pPr algn="just" eaLnBrk="1" hangingPunct="1">
              <a:buClrTx/>
              <a:buSzTx/>
              <a:buFont typeface="Wingdings" panose="05000000000000000000" pitchFamily="2" charset="2"/>
              <a:buNone/>
            </a:pPr>
            <a:r>
              <a:rPr kumimoji="1" lang="en-US" altLang="zh-CN" sz="1600" dirty="0">
                <a:latin typeface="Times New Roman" panose="02020603050405020304" pitchFamily="18" charset="0"/>
              </a:rPr>
              <a:t>          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anose="02020603050405020304" pitchFamily="18" charset="0"/>
              </a:rPr>
              <a:t>FAT16</a:t>
            </a:r>
            <a:r>
              <a:rPr kumimoji="1" lang="en-US" altLang="zh-CN" sz="1600" dirty="0">
                <a:solidFill>
                  <a:srgbClr val="CC0000"/>
                </a:solidFill>
                <a:latin typeface="Times New Roman" panose="02020603050405020304" pitchFamily="18" charset="0"/>
              </a:rPr>
              <a:t>/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anose="02020603050405020304" pitchFamily="18" charset="0"/>
              </a:rPr>
              <a:t>FAT32</a:t>
            </a:r>
            <a:r>
              <a:rPr kumimoji="1" lang="zh-CN" altLang="en-US" sz="1600" dirty="0">
                <a:solidFill>
                  <a:srgbClr val="CC0000"/>
                </a:solidFill>
                <a:latin typeface="Times New Roman" panose="02020603050405020304" pitchFamily="18" charset="0"/>
              </a:rPr>
              <a:t>限制单个文件最大为</a:t>
            </a:r>
            <a:r>
              <a:rPr kumimoji="1" lang="en-US" altLang="zh-CN" sz="1600" dirty="0" err="1">
                <a:solidFill>
                  <a:srgbClr val="CC0000"/>
                </a:solidFill>
                <a:latin typeface="Times New Roman" panose="02020603050405020304" pitchFamily="18" charset="0"/>
              </a:rPr>
              <a:t>4GB</a:t>
            </a:r>
            <a:endParaRPr kumimoji="1" lang="en-US" altLang="zh-CN" sz="1600" dirty="0">
              <a:solidFill>
                <a:srgbClr val="CC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604166" name="Group 6"/>
          <p:cNvGrpSpPr/>
          <p:nvPr/>
        </p:nvGrpSpPr>
        <p:grpSpPr bwMode="auto">
          <a:xfrm>
            <a:off x="4953000" y="2019300"/>
            <a:ext cx="3128963" cy="1981200"/>
            <a:chOff x="-3" y="-3"/>
            <a:chExt cx="5477" cy="3573"/>
          </a:xfrm>
        </p:grpSpPr>
        <p:grpSp>
          <p:nvGrpSpPr>
            <p:cNvPr id="53290" name="Group 7"/>
            <p:cNvGrpSpPr/>
            <p:nvPr/>
          </p:nvGrpSpPr>
          <p:grpSpPr bwMode="auto">
            <a:xfrm>
              <a:off x="0" y="0"/>
              <a:ext cx="5471" cy="3567"/>
              <a:chOff x="0" y="0"/>
              <a:chExt cx="5471" cy="3567"/>
            </a:xfrm>
          </p:grpSpPr>
          <p:grpSp>
            <p:nvGrpSpPr>
              <p:cNvPr id="53292" name="Group 8"/>
              <p:cNvGrpSpPr/>
              <p:nvPr/>
            </p:nvGrpSpPr>
            <p:grpSpPr bwMode="auto">
              <a:xfrm>
                <a:off x="0" y="0"/>
                <a:ext cx="2975" cy="343"/>
                <a:chOff x="0" y="0"/>
                <a:chExt cx="2975" cy="343"/>
              </a:xfrm>
            </p:grpSpPr>
            <p:sp>
              <p:nvSpPr>
                <p:cNvPr id="53344" name="Rectangle 9"/>
                <p:cNvSpPr>
                  <a:spLocks noChangeArrowheads="1"/>
                </p:cNvSpPr>
                <p:nvPr/>
              </p:nvSpPr>
              <p:spPr bwMode="auto">
                <a:xfrm>
                  <a:off x="30" y="30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Volume Size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45" name="Rectangle 1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3" name="Group 11"/>
              <p:cNvGrpSpPr/>
              <p:nvPr/>
            </p:nvGrpSpPr>
            <p:grpSpPr bwMode="auto">
              <a:xfrm>
                <a:off x="2975" y="0"/>
                <a:ext cx="2496" cy="343"/>
                <a:chOff x="2975" y="0"/>
                <a:chExt cx="2496" cy="343"/>
              </a:xfrm>
            </p:grpSpPr>
            <p:sp>
              <p:nvSpPr>
                <p:cNvPr id="53342" name="Rectangle 12"/>
                <p:cNvSpPr>
                  <a:spLocks noChangeArrowheads="1"/>
                </p:cNvSpPr>
                <p:nvPr/>
              </p:nvSpPr>
              <p:spPr bwMode="auto">
                <a:xfrm>
                  <a:off x="3005" y="30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Cluster Size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43" name="Rectangle 13"/>
                <p:cNvSpPr>
                  <a:spLocks noChangeArrowheads="1"/>
                </p:cNvSpPr>
                <p:nvPr/>
              </p:nvSpPr>
              <p:spPr bwMode="auto">
                <a:xfrm>
                  <a:off x="2975" y="0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4" name="Group 14"/>
              <p:cNvGrpSpPr/>
              <p:nvPr/>
            </p:nvGrpSpPr>
            <p:grpSpPr bwMode="auto">
              <a:xfrm>
                <a:off x="0" y="403"/>
                <a:ext cx="2975" cy="343"/>
                <a:chOff x="0" y="403"/>
                <a:chExt cx="2975" cy="343"/>
              </a:xfrm>
            </p:grpSpPr>
            <p:sp>
              <p:nvSpPr>
                <p:cNvPr id="53340" name="Rectangle 15"/>
                <p:cNvSpPr>
                  <a:spLocks noChangeArrowheads="1"/>
                </p:cNvSpPr>
                <p:nvPr/>
              </p:nvSpPr>
              <p:spPr bwMode="auto">
                <a:xfrm>
                  <a:off x="30" y="433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0-32MB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41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5" name="Group 17"/>
              <p:cNvGrpSpPr/>
              <p:nvPr/>
            </p:nvGrpSpPr>
            <p:grpSpPr bwMode="auto">
              <a:xfrm>
                <a:off x="2975" y="403"/>
                <a:ext cx="2496" cy="343"/>
                <a:chOff x="2975" y="403"/>
                <a:chExt cx="2496" cy="343"/>
              </a:xfrm>
            </p:grpSpPr>
            <p:sp>
              <p:nvSpPr>
                <p:cNvPr id="53338" name="Rectangle 18"/>
                <p:cNvSpPr>
                  <a:spLocks noChangeArrowheads="1"/>
                </p:cNvSpPr>
                <p:nvPr/>
              </p:nvSpPr>
              <p:spPr bwMode="auto">
                <a:xfrm>
                  <a:off x="3005" y="433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512bytes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9" name="Rectangle 19"/>
                <p:cNvSpPr>
                  <a:spLocks noChangeArrowheads="1"/>
                </p:cNvSpPr>
                <p:nvPr/>
              </p:nvSpPr>
              <p:spPr bwMode="auto">
                <a:xfrm>
                  <a:off x="2975" y="403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6" name="Group 20"/>
              <p:cNvGrpSpPr/>
              <p:nvPr/>
            </p:nvGrpSpPr>
            <p:grpSpPr bwMode="auto">
              <a:xfrm>
                <a:off x="0" y="806"/>
                <a:ext cx="2975" cy="343"/>
                <a:chOff x="0" y="806"/>
                <a:chExt cx="2975" cy="343"/>
              </a:xfrm>
            </p:grpSpPr>
            <p:sp>
              <p:nvSpPr>
                <p:cNvPr id="53336" name="Rectangle 21"/>
                <p:cNvSpPr>
                  <a:spLocks noChangeArrowheads="1"/>
                </p:cNvSpPr>
                <p:nvPr/>
              </p:nvSpPr>
              <p:spPr bwMode="auto">
                <a:xfrm>
                  <a:off x="30" y="836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33MB-64MB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7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7" name="Group 23"/>
              <p:cNvGrpSpPr/>
              <p:nvPr/>
            </p:nvGrpSpPr>
            <p:grpSpPr bwMode="auto">
              <a:xfrm>
                <a:off x="2975" y="806"/>
                <a:ext cx="2496" cy="343"/>
                <a:chOff x="2975" y="806"/>
                <a:chExt cx="2496" cy="343"/>
              </a:xfrm>
            </p:grpSpPr>
            <p:sp>
              <p:nvSpPr>
                <p:cNvPr id="53334" name="Rectangle 24"/>
                <p:cNvSpPr>
                  <a:spLocks noChangeArrowheads="1"/>
                </p:cNvSpPr>
                <p:nvPr/>
              </p:nvSpPr>
              <p:spPr bwMode="auto">
                <a:xfrm>
                  <a:off x="3005" y="836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1KB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5" name="Rectangle 25"/>
                <p:cNvSpPr>
                  <a:spLocks noChangeArrowheads="1"/>
                </p:cNvSpPr>
                <p:nvPr/>
              </p:nvSpPr>
              <p:spPr bwMode="auto">
                <a:xfrm>
                  <a:off x="2975" y="806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8" name="Group 26"/>
              <p:cNvGrpSpPr/>
              <p:nvPr/>
            </p:nvGrpSpPr>
            <p:grpSpPr bwMode="auto">
              <a:xfrm>
                <a:off x="0" y="1209"/>
                <a:ext cx="2975" cy="343"/>
                <a:chOff x="0" y="1209"/>
                <a:chExt cx="2975" cy="343"/>
              </a:xfrm>
            </p:grpSpPr>
            <p:sp>
              <p:nvSpPr>
                <p:cNvPr id="53332" name="Rectangle 27"/>
                <p:cNvSpPr>
                  <a:spLocks noChangeArrowheads="1"/>
                </p:cNvSpPr>
                <p:nvPr/>
              </p:nvSpPr>
              <p:spPr bwMode="auto">
                <a:xfrm>
                  <a:off x="30" y="1239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65MB-128MB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3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99" name="Group 29"/>
              <p:cNvGrpSpPr/>
              <p:nvPr/>
            </p:nvGrpSpPr>
            <p:grpSpPr bwMode="auto">
              <a:xfrm>
                <a:off x="2975" y="1209"/>
                <a:ext cx="2496" cy="343"/>
                <a:chOff x="2975" y="1209"/>
                <a:chExt cx="2496" cy="343"/>
              </a:xfrm>
            </p:grpSpPr>
            <p:sp>
              <p:nvSpPr>
                <p:cNvPr id="53330" name="Rectangle 30"/>
                <p:cNvSpPr>
                  <a:spLocks noChangeArrowheads="1"/>
                </p:cNvSpPr>
                <p:nvPr/>
              </p:nvSpPr>
              <p:spPr bwMode="auto">
                <a:xfrm>
                  <a:off x="3005" y="1239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2KB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31" name="Rectangle 31"/>
                <p:cNvSpPr>
                  <a:spLocks noChangeArrowheads="1"/>
                </p:cNvSpPr>
                <p:nvPr/>
              </p:nvSpPr>
              <p:spPr bwMode="auto">
                <a:xfrm>
                  <a:off x="2975" y="1209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0" name="Group 32"/>
              <p:cNvGrpSpPr/>
              <p:nvPr/>
            </p:nvGrpSpPr>
            <p:grpSpPr bwMode="auto">
              <a:xfrm>
                <a:off x="0" y="1612"/>
                <a:ext cx="2975" cy="343"/>
                <a:chOff x="0" y="1612"/>
                <a:chExt cx="2975" cy="343"/>
              </a:xfrm>
            </p:grpSpPr>
            <p:sp>
              <p:nvSpPr>
                <p:cNvPr id="53328" name="Rectangle 33"/>
                <p:cNvSpPr>
                  <a:spLocks noChangeArrowheads="1"/>
                </p:cNvSpPr>
                <p:nvPr/>
              </p:nvSpPr>
              <p:spPr bwMode="auto">
                <a:xfrm>
                  <a:off x="30" y="1642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129MB-256MB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9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1" name="Group 35"/>
              <p:cNvGrpSpPr/>
              <p:nvPr/>
            </p:nvGrpSpPr>
            <p:grpSpPr bwMode="auto">
              <a:xfrm>
                <a:off x="2975" y="1612"/>
                <a:ext cx="2496" cy="343"/>
                <a:chOff x="2975" y="1612"/>
                <a:chExt cx="2496" cy="343"/>
              </a:xfrm>
            </p:grpSpPr>
            <p:sp>
              <p:nvSpPr>
                <p:cNvPr id="53326" name="Rectangle 36"/>
                <p:cNvSpPr>
                  <a:spLocks noChangeArrowheads="1"/>
                </p:cNvSpPr>
                <p:nvPr/>
              </p:nvSpPr>
              <p:spPr bwMode="auto">
                <a:xfrm>
                  <a:off x="3005" y="1642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4KB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7" name="Rectangle 37"/>
                <p:cNvSpPr>
                  <a:spLocks noChangeArrowheads="1"/>
                </p:cNvSpPr>
                <p:nvPr/>
              </p:nvSpPr>
              <p:spPr bwMode="auto">
                <a:xfrm>
                  <a:off x="2975" y="1612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2" name="Group 38"/>
              <p:cNvGrpSpPr/>
              <p:nvPr/>
            </p:nvGrpSpPr>
            <p:grpSpPr bwMode="auto">
              <a:xfrm>
                <a:off x="0" y="2015"/>
                <a:ext cx="2975" cy="343"/>
                <a:chOff x="0" y="2015"/>
                <a:chExt cx="2975" cy="343"/>
              </a:xfrm>
            </p:grpSpPr>
            <p:sp>
              <p:nvSpPr>
                <p:cNvPr id="53324" name="Rectangle 39"/>
                <p:cNvSpPr>
                  <a:spLocks noChangeArrowheads="1"/>
                </p:cNvSpPr>
                <p:nvPr/>
              </p:nvSpPr>
              <p:spPr bwMode="auto">
                <a:xfrm>
                  <a:off x="30" y="2045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257MB-511MB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5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2015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3" name="Group 41"/>
              <p:cNvGrpSpPr/>
              <p:nvPr/>
            </p:nvGrpSpPr>
            <p:grpSpPr bwMode="auto">
              <a:xfrm>
                <a:off x="2975" y="2015"/>
                <a:ext cx="2496" cy="343"/>
                <a:chOff x="2975" y="2015"/>
                <a:chExt cx="2496" cy="343"/>
              </a:xfrm>
            </p:grpSpPr>
            <p:sp>
              <p:nvSpPr>
                <p:cNvPr id="53322" name="Rectangle 42"/>
                <p:cNvSpPr>
                  <a:spLocks noChangeArrowheads="1"/>
                </p:cNvSpPr>
                <p:nvPr/>
              </p:nvSpPr>
              <p:spPr bwMode="auto">
                <a:xfrm>
                  <a:off x="3005" y="2045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8KB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3" name="Rectangle 43"/>
                <p:cNvSpPr>
                  <a:spLocks noChangeArrowheads="1"/>
                </p:cNvSpPr>
                <p:nvPr/>
              </p:nvSpPr>
              <p:spPr bwMode="auto">
                <a:xfrm>
                  <a:off x="2975" y="2015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4" name="Group 44"/>
              <p:cNvGrpSpPr/>
              <p:nvPr/>
            </p:nvGrpSpPr>
            <p:grpSpPr bwMode="auto">
              <a:xfrm>
                <a:off x="0" y="2418"/>
                <a:ext cx="2975" cy="343"/>
                <a:chOff x="0" y="2418"/>
                <a:chExt cx="2975" cy="343"/>
              </a:xfrm>
            </p:grpSpPr>
            <p:sp>
              <p:nvSpPr>
                <p:cNvPr id="53320" name="Rectangle 45"/>
                <p:cNvSpPr>
                  <a:spLocks noChangeArrowheads="1"/>
                </p:cNvSpPr>
                <p:nvPr/>
              </p:nvSpPr>
              <p:spPr bwMode="auto">
                <a:xfrm>
                  <a:off x="30" y="2448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512MB-1023MB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21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2418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5" name="Group 47"/>
              <p:cNvGrpSpPr/>
              <p:nvPr/>
            </p:nvGrpSpPr>
            <p:grpSpPr bwMode="auto">
              <a:xfrm>
                <a:off x="2975" y="2418"/>
                <a:ext cx="2496" cy="343"/>
                <a:chOff x="2975" y="2418"/>
                <a:chExt cx="2496" cy="343"/>
              </a:xfrm>
            </p:grpSpPr>
            <p:sp>
              <p:nvSpPr>
                <p:cNvPr id="53318" name="Rectangle 48"/>
                <p:cNvSpPr>
                  <a:spLocks noChangeArrowheads="1"/>
                </p:cNvSpPr>
                <p:nvPr/>
              </p:nvSpPr>
              <p:spPr bwMode="auto">
                <a:xfrm>
                  <a:off x="3005" y="2448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16KB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9" name="Rectangle 49"/>
                <p:cNvSpPr>
                  <a:spLocks noChangeArrowheads="1"/>
                </p:cNvSpPr>
                <p:nvPr/>
              </p:nvSpPr>
              <p:spPr bwMode="auto">
                <a:xfrm>
                  <a:off x="2975" y="2418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6" name="Group 50"/>
              <p:cNvGrpSpPr/>
              <p:nvPr/>
            </p:nvGrpSpPr>
            <p:grpSpPr bwMode="auto">
              <a:xfrm>
                <a:off x="0" y="2821"/>
                <a:ext cx="2975" cy="343"/>
                <a:chOff x="0" y="2821"/>
                <a:chExt cx="2975" cy="343"/>
              </a:xfrm>
            </p:grpSpPr>
            <p:sp>
              <p:nvSpPr>
                <p:cNvPr id="53316" name="Rectangle 51"/>
                <p:cNvSpPr>
                  <a:spLocks noChangeArrowheads="1"/>
                </p:cNvSpPr>
                <p:nvPr/>
              </p:nvSpPr>
              <p:spPr bwMode="auto">
                <a:xfrm>
                  <a:off x="30" y="2851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1024MB-2047MB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7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2821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7" name="Group 53"/>
              <p:cNvGrpSpPr/>
              <p:nvPr/>
            </p:nvGrpSpPr>
            <p:grpSpPr bwMode="auto">
              <a:xfrm>
                <a:off x="2975" y="2821"/>
                <a:ext cx="2496" cy="343"/>
                <a:chOff x="2975" y="2821"/>
                <a:chExt cx="2496" cy="343"/>
              </a:xfrm>
            </p:grpSpPr>
            <p:sp>
              <p:nvSpPr>
                <p:cNvPr id="53314" name="Rectangle 54"/>
                <p:cNvSpPr>
                  <a:spLocks noChangeArrowheads="1"/>
                </p:cNvSpPr>
                <p:nvPr/>
              </p:nvSpPr>
              <p:spPr bwMode="auto">
                <a:xfrm>
                  <a:off x="3005" y="2851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32KB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5" name="Rectangle 55"/>
                <p:cNvSpPr>
                  <a:spLocks noChangeArrowheads="1"/>
                </p:cNvSpPr>
                <p:nvPr/>
              </p:nvSpPr>
              <p:spPr bwMode="auto">
                <a:xfrm>
                  <a:off x="2975" y="2821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8" name="Group 56"/>
              <p:cNvGrpSpPr/>
              <p:nvPr/>
            </p:nvGrpSpPr>
            <p:grpSpPr bwMode="auto">
              <a:xfrm>
                <a:off x="0" y="3224"/>
                <a:ext cx="2975" cy="343"/>
                <a:chOff x="0" y="3224"/>
                <a:chExt cx="2975" cy="343"/>
              </a:xfrm>
            </p:grpSpPr>
            <p:sp>
              <p:nvSpPr>
                <p:cNvPr id="53312" name="Rectangle 57"/>
                <p:cNvSpPr>
                  <a:spLocks noChangeArrowheads="1"/>
                </p:cNvSpPr>
                <p:nvPr/>
              </p:nvSpPr>
              <p:spPr bwMode="auto">
                <a:xfrm>
                  <a:off x="30" y="3254"/>
                  <a:ext cx="291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2048MB-4095MB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3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224"/>
                  <a:ext cx="297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309" name="Group 59"/>
              <p:cNvGrpSpPr/>
              <p:nvPr/>
            </p:nvGrpSpPr>
            <p:grpSpPr bwMode="auto">
              <a:xfrm>
                <a:off x="2975" y="3224"/>
                <a:ext cx="2496" cy="343"/>
                <a:chOff x="2975" y="3224"/>
                <a:chExt cx="2496" cy="343"/>
              </a:xfrm>
            </p:grpSpPr>
            <p:sp>
              <p:nvSpPr>
                <p:cNvPr id="53310" name="Rectangle 60"/>
                <p:cNvSpPr>
                  <a:spLocks noChangeArrowheads="1"/>
                </p:cNvSpPr>
                <p:nvPr/>
              </p:nvSpPr>
              <p:spPr bwMode="auto">
                <a:xfrm>
                  <a:off x="3005" y="3254"/>
                  <a:ext cx="243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64KB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311" name="Rectangle 61"/>
                <p:cNvSpPr>
                  <a:spLocks noChangeArrowheads="1"/>
                </p:cNvSpPr>
                <p:nvPr/>
              </p:nvSpPr>
              <p:spPr bwMode="auto">
                <a:xfrm>
                  <a:off x="2975" y="3224"/>
                  <a:ext cx="249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</p:grpSp>
        <p:sp>
          <p:nvSpPr>
            <p:cNvPr id="53291" name="Rectangle 62"/>
            <p:cNvSpPr>
              <a:spLocks noChangeArrowheads="1"/>
            </p:cNvSpPr>
            <p:nvPr/>
          </p:nvSpPr>
          <p:spPr bwMode="auto">
            <a:xfrm>
              <a:off x="-3" y="-3"/>
              <a:ext cx="5477" cy="3573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grpSp>
        <p:nvGrpSpPr>
          <p:cNvPr id="604223" name="Group 63"/>
          <p:cNvGrpSpPr/>
          <p:nvPr/>
        </p:nvGrpSpPr>
        <p:grpSpPr bwMode="auto">
          <a:xfrm>
            <a:off x="4953000" y="4495800"/>
            <a:ext cx="3124200" cy="1219200"/>
            <a:chOff x="-3" y="-3"/>
            <a:chExt cx="5477" cy="1961"/>
          </a:xfrm>
        </p:grpSpPr>
        <p:grpSp>
          <p:nvGrpSpPr>
            <p:cNvPr id="53258" name="Group 64"/>
            <p:cNvGrpSpPr/>
            <p:nvPr/>
          </p:nvGrpSpPr>
          <p:grpSpPr bwMode="auto">
            <a:xfrm>
              <a:off x="0" y="0"/>
              <a:ext cx="5471" cy="1955"/>
              <a:chOff x="0" y="0"/>
              <a:chExt cx="5471" cy="1955"/>
            </a:xfrm>
          </p:grpSpPr>
          <p:grpSp>
            <p:nvGrpSpPr>
              <p:cNvPr id="53260" name="Group 65"/>
              <p:cNvGrpSpPr/>
              <p:nvPr/>
            </p:nvGrpSpPr>
            <p:grpSpPr bwMode="auto">
              <a:xfrm>
                <a:off x="0" y="0"/>
                <a:ext cx="2645" cy="343"/>
                <a:chOff x="0" y="0"/>
                <a:chExt cx="2645" cy="343"/>
              </a:xfrm>
            </p:grpSpPr>
            <p:sp>
              <p:nvSpPr>
                <p:cNvPr id="53288" name="Rectangle 66"/>
                <p:cNvSpPr>
                  <a:spLocks noChangeArrowheads="1"/>
                </p:cNvSpPr>
                <p:nvPr/>
              </p:nvSpPr>
              <p:spPr bwMode="auto">
                <a:xfrm>
                  <a:off x="30" y="30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Volume Size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9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1" name="Group 68"/>
              <p:cNvGrpSpPr/>
              <p:nvPr/>
            </p:nvGrpSpPr>
            <p:grpSpPr bwMode="auto">
              <a:xfrm>
                <a:off x="2645" y="0"/>
                <a:ext cx="2826" cy="343"/>
                <a:chOff x="2645" y="0"/>
                <a:chExt cx="2826" cy="343"/>
              </a:xfrm>
            </p:grpSpPr>
            <p:sp>
              <p:nvSpPr>
                <p:cNvPr id="53286" name="Rectangle 69"/>
                <p:cNvSpPr>
                  <a:spLocks noChangeArrowheads="1"/>
                </p:cNvSpPr>
                <p:nvPr/>
              </p:nvSpPr>
              <p:spPr bwMode="auto">
                <a:xfrm>
                  <a:off x="2675" y="30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Cluster Size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7" name="Rectangle 70"/>
                <p:cNvSpPr>
                  <a:spLocks noChangeArrowheads="1"/>
                </p:cNvSpPr>
                <p:nvPr/>
              </p:nvSpPr>
              <p:spPr bwMode="auto">
                <a:xfrm>
                  <a:off x="2645" y="0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2" name="Group 71"/>
              <p:cNvGrpSpPr/>
              <p:nvPr/>
            </p:nvGrpSpPr>
            <p:grpSpPr bwMode="auto">
              <a:xfrm>
                <a:off x="0" y="403"/>
                <a:ext cx="2645" cy="343"/>
                <a:chOff x="0" y="403"/>
                <a:chExt cx="2645" cy="343"/>
              </a:xfrm>
            </p:grpSpPr>
            <p:sp>
              <p:nvSpPr>
                <p:cNvPr id="53284" name="Rectangle 72"/>
                <p:cNvSpPr>
                  <a:spLocks noChangeArrowheads="1"/>
                </p:cNvSpPr>
                <p:nvPr/>
              </p:nvSpPr>
              <p:spPr bwMode="auto">
                <a:xfrm>
                  <a:off x="30" y="433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32MB-8GB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5" name="Rectangle 73"/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3" name="Group 74"/>
              <p:cNvGrpSpPr/>
              <p:nvPr/>
            </p:nvGrpSpPr>
            <p:grpSpPr bwMode="auto">
              <a:xfrm>
                <a:off x="2645" y="403"/>
                <a:ext cx="2826" cy="343"/>
                <a:chOff x="2645" y="403"/>
                <a:chExt cx="2826" cy="343"/>
              </a:xfrm>
            </p:grpSpPr>
            <p:sp>
              <p:nvSpPr>
                <p:cNvPr id="53282" name="Rectangle 75"/>
                <p:cNvSpPr>
                  <a:spLocks noChangeArrowheads="1"/>
                </p:cNvSpPr>
                <p:nvPr/>
              </p:nvSpPr>
              <p:spPr bwMode="auto">
                <a:xfrm>
                  <a:off x="2675" y="433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4KB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3" name="Rectangle 76"/>
                <p:cNvSpPr>
                  <a:spLocks noChangeArrowheads="1"/>
                </p:cNvSpPr>
                <p:nvPr/>
              </p:nvSpPr>
              <p:spPr bwMode="auto">
                <a:xfrm>
                  <a:off x="2645" y="403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4" name="Group 77"/>
              <p:cNvGrpSpPr/>
              <p:nvPr/>
            </p:nvGrpSpPr>
            <p:grpSpPr bwMode="auto">
              <a:xfrm>
                <a:off x="0" y="806"/>
                <a:ext cx="2645" cy="343"/>
                <a:chOff x="0" y="806"/>
                <a:chExt cx="2645" cy="343"/>
              </a:xfrm>
            </p:grpSpPr>
            <p:sp>
              <p:nvSpPr>
                <p:cNvPr id="53280" name="Rectangle 78"/>
                <p:cNvSpPr>
                  <a:spLocks noChangeArrowheads="1"/>
                </p:cNvSpPr>
                <p:nvPr/>
              </p:nvSpPr>
              <p:spPr bwMode="auto">
                <a:xfrm>
                  <a:off x="30" y="836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8GB-16GB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81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5" name="Group 80"/>
              <p:cNvGrpSpPr/>
              <p:nvPr/>
            </p:nvGrpSpPr>
            <p:grpSpPr bwMode="auto">
              <a:xfrm>
                <a:off x="2645" y="806"/>
                <a:ext cx="2826" cy="343"/>
                <a:chOff x="2645" y="806"/>
                <a:chExt cx="2826" cy="343"/>
              </a:xfrm>
            </p:grpSpPr>
            <p:sp>
              <p:nvSpPr>
                <p:cNvPr id="53278" name="Rectangle 81"/>
                <p:cNvSpPr>
                  <a:spLocks noChangeArrowheads="1"/>
                </p:cNvSpPr>
                <p:nvPr/>
              </p:nvSpPr>
              <p:spPr bwMode="auto">
                <a:xfrm>
                  <a:off x="2675" y="836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8KB</a:t>
                  </a:r>
                  <a:endParaRPr kumimoji="1" lang="en-US" altLang="zh-CN" sz="14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9" name="Rectangle 82"/>
                <p:cNvSpPr>
                  <a:spLocks noChangeArrowheads="1"/>
                </p:cNvSpPr>
                <p:nvPr/>
              </p:nvSpPr>
              <p:spPr bwMode="auto">
                <a:xfrm>
                  <a:off x="2645" y="806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6" name="Group 83"/>
              <p:cNvGrpSpPr/>
              <p:nvPr/>
            </p:nvGrpSpPr>
            <p:grpSpPr bwMode="auto">
              <a:xfrm>
                <a:off x="0" y="1209"/>
                <a:ext cx="2645" cy="343"/>
                <a:chOff x="0" y="1209"/>
                <a:chExt cx="2645" cy="343"/>
              </a:xfrm>
            </p:grpSpPr>
            <p:sp>
              <p:nvSpPr>
                <p:cNvPr id="53276" name="Rectangle 84"/>
                <p:cNvSpPr>
                  <a:spLocks noChangeArrowheads="1"/>
                </p:cNvSpPr>
                <p:nvPr/>
              </p:nvSpPr>
              <p:spPr bwMode="auto">
                <a:xfrm>
                  <a:off x="30" y="1239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 dirty="0">
                      <a:solidFill>
                        <a:srgbClr val="FF0000"/>
                      </a:solidFill>
                      <a:latin typeface="宋体" panose="02010600030101010101" pitchFamily="2" charset="-122"/>
                    </a:rPr>
                    <a:t>16GB-32GB</a:t>
                  </a:r>
                  <a:endParaRPr kumimoji="1"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7" name="Rectangle 85"/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7" name="Group 86"/>
              <p:cNvGrpSpPr/>
              <p:nvPr/>
            </p:nvGrpSpPr>
            <p:grpSpPr bwMode="auto">
              <a:xfrm>
                <a:off x="2645" y="1209"/>
                <a:ext cx="2826" cy="343"/>
                <a:chOff x="2645" y="1209"/>
                <a:chExt cx="2826" cy="343"/>
              </a:xfrm>
            </p:grpSpPr>
            <p:sp>
              <p:nvSpPr>
                <p:cNvPr id="53274" name="Rectangle 87"/>
                <p:cNvSpPr>
                  <a:spLocks noChangeArrowheads="1"/>
                </p:cNvSpPr>
                <p:nvPr/>
              </p:nvSpPr>
              <p:spPr bwMode="auto">
                <a:xfrm>
                  <a:off x="2675" y="1239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16KB</a:t>
                  </a:r>
                  <a:endParaRPr kumimoji="1"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5" name="Rectangle 88"/>
                <p:cNvSpPr>
                  <a:spLocks noChangeArrowheads="1"/>
                </p:cNvSpPr>
                <p:nvPr/>
              </p:nvSpPr>
              <p:spPr bwMode="auto">
                <a:xfrm>
                  <a:off x="2645" y="1209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>
                    <a:solidFill>
                      <a:srgbClr val="FF0000"/>
                    </a:solidFill>
                  </a:endParaRPr>
                </a:p>
              </p:txBody>
            </p:sp>
          </p:grpSp>
          <p:grpSp>
            <p:nvGrpSpPr>
              <p:cNvPr id="53268" name="Group 89"/>
              <p:cNvGrpSpPr/>
              <p:nvPr/>
            </p:nvGrpSpPr>
            <p:grpSpPr bwMode="auto">
              <a:xfrm>
                <a:off x="0" y="1612"/>
                <a:ext cx="2645" cy="343"/>
                <a:chOff x="0" y="1612"/>
                <a:chExt cx="2645" cy="343"/>
              </a:xfrm>
            </p:grpSpPr>
            <p:sp>
              <p:nvSpPr>
                <p:cNvPr id="53272" name="Rectangle 90"/>
                <p:cNvSpPr>
                  <a:spLocks noChangeArrowheads="1"/>
                </p:cNvSpPr>
                <p:nvPr/>
              </p:nvSpPr>
              <p:spPr bwMode="auto">
                <a:xfrm>
                  <a:off x="30" y="1642"/>
                  <a:ext cx="2585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 dirty="0">
                      <a:solidFill>
                        <a:srgbClr val="00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&gt;</a:t>
                  </a:r>
                  <a:r>
                    <a:rPr kumimoji="1" lang="en-US" altLang="zh-CN" sz="1400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32GB</a:t>
                  </a:r>
                  <a:endParaRPr kumimoji="1"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3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2645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  <p:grpSp>
            <p:nvGrpSpPr>
              <p:cNvPr id="53269" name="Group 92"/>
              <p:cNvGrpSpPr/>
              <p:nvPr/>
            </p:nvGrpSpPr>
            <p:grpSpPr bwMode="auto">
              <a:xfrm>
                <a:off x="2645" y="1612"/>
                <a:ext cx="2826" cy="343"/>
                <a:chOff x="2645" y="1612"/>
                <a:chExt cx="2826" cy="343"/>
              </a:xfrm>
            </p:grpSpPr>
            <p:sp>
              <p:nvSpPr>
                <p:cNvPr id="53270" name="Rectangle 93"/>
                <p:cNvSpPr>
                  <a:spLocks noChangeArrowheads="1"/>
                </p:cNvSpPr>
                <p:nvPr/>
              </p:nvSpPr>
              <p:spPr bwMode="auto">
                <a:xfrm>
                  <a:off x="2675" y="1642"/>
                  <a:ext cx="2766" cy="28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kumimoji="1" lang="en-US" altLang="zh-CN" sz="1400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32KB</a:t>
                  </a:r>
                  <a:endParaRPr kumimoji="1"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53271" name="Rectangle 94"/>
                <p:cNvSpPr>
                  <a:spLocks noChangeArrowheads="1"/>
                </p:cNvSpPr>
                <p:nvPr/>
              </p:nvSpPr>
              <p:spPr bwMode="auto">
                <a:xfrm>
                  <a:off x="2645" y="1612"/>
                  <a:ext cx="2826" cy="34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 anchorCtr="1"/>
                <a:lstStyle>
                  <a:lvl1pPr eaLnBrk="0" hangingPunct="0">
                    <a:spcBef>
                      <a:spcPct val="20000"/>
                    </a:spcBef>
                    <a:buClr>
                      <a:srgbClr val="993300"/>
                    </a:buClr>
                    <a:buSzPct val="90000"/>
                    <a:buFont typeface="Wingdings" panose="05000000000000000000" pitchFamily="2" charset="2"/>
                    <a:buChar char="n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rgbClr val="CC6600"/>
                    </a:buClr>
                    <a:buSzPct val="80000"/>
                    <a:buFont typeface="Wingdings" panose="05000000000000000000" pitchFamily="2" charset="2"/>
                    <a:buChar char="l"/>
                    <a:defRPr sz="2800" b="1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rgbClr val="009900"/>
                    </a:buClr>
                    <a:buSzPct val="75000"/>
                    <a:buFont typeface="Webdings" panose="05030102010509060703" pitchFamily="18" charset="2"/>
                    <a:buChar char="4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rgbClr val="FF6600"/>
                    </a:buClr>
                    <a:buSzPct val="75000"/>
                    <a:buFont typeface="Times New Roman" panose="02020603050405020304" pitchFamily="18" charset="0"/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FF0066"/>
                    </a:buClr>
                    <a:buSzPct val="75000"/>
                    <a:buFont typeface="Times New Roman" panose="02020603050405020304" pitchFamily="18" charset="0"/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zh-CN" altLang="en-US" sz="2600"/>
                </a:p>
              </p:txBody>
            </p:sp>
          </p:grpSp>
        </p:grpSp>
        <p:sp>
          <p:nvSpPr>
            <p:cNvPr id="53259" name="Rectangle 95"/>
            <p:cNvSpPr>
              <a:spLocks noChangeArrowheads="1"/>
            </p:cNvSpPr>
            <p:nvPr/>
          </p:nvSpPr>
          <p:spPr bwMode="auto">
            <a:xfrm>
              <a:off x="-3" y="-3"/>
              <a:ext cx="5477" cy="196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 anchorCtr="1"/>
            <a:lstStyle>
              <a:lvl1pPr eaLnBrk="0" hangingPunct="0">
                <a:spcBef>
                  <a:spcPct val="20000"/>
                </a:spcBef>
                <a:buClr>
                  <a:srgbClr val="993300"/>
                </a:buClr>
                <a:buSzPct val="90000"/>
                <a:buFont typeface="Wingdings" panose="05000000000000000000" pitchFamily="2" charset="2"/>
                <a:buChar char="n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rgbClr val="CC6600"/>
                </a:buClr>
                <a:buSzPct val="80000"/>
                <a:buFont typeface="Wingdings" panose="05000000000000000000" pitchFamily="2" charset="2"/>
                <a:buChar char="l"/>
                <a:defRPr sz="28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rgbClr val="009900"/>
                </a:buClr>
                <a:buSzPct val="75000"/>
                <a:buFont typeface="Webdings" panose="05030102010509060703" pitchFamily="18" charset="2"/>
                <a:buChar char="4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rgbClr val="FF6600"/>
                </a:buClr>
                <a:buSzPct val="75000"/>
                <a:buFont typeface="Times New Roman" panose="02020603050405020304" pitchFamily="18" charset="0"/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FF0066"/>
                </a:buClr>
                <a:buSzPct val="75000"/>
                <a:buFont typeface="Times New Roman" panose="02020603050405020304" pitchFamily="18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2600"/>
            </a:p>
          </p:txBody>
        </p:sp>
      </p:grpSp>
      <p:sp>
        <p:nvSpPr>
          <p:cNvPr id="604256" name="Rectangle 96"/>
          <p:cNvSpPr>
            <a:spLocks noChangeArrowheads="1"/>
          </p:cNvSpPr>
          <p:nvPr/>
        </p:nvSpPr>
        <p:spPr bwMode="auto">
          <a:xfrm>
            <a:off x="5638800" y="42037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 dirty="0">
                <a:solidFill>
                  <a:srgbClr val="0000FF"/>
                </a:solidFill>
                <a:latin typeface="Times New Roman" panose="02020603050405020304" pitchFamily="18" charset="0"/>
              </a:rPr>
              <a:t>FAT32</a:t>
            </a:r>
            <a:r>
              <a:rPr kumimoji="1" lang="zh-CN" altLang="en-US" sz="1400" dirty="0">
                <a:solidFill>
                  <a:srgbClr val="0000FF"/>
                </a:solidFill>
                <a:latin typeface="Times New Roman" panose="02020603050405020304" pitchFamily="18" charset="0"/>
              </a:rPr>
              <a:t>卷缺省簇大小</a:t>
            </a:r>
          </a:p>
        </p:txBody>
      </p:sp>
      <p:sp>
        <p:nvSpPr>
          <p:cNvPr id="604257" name="Rectangle 97"/>
          <p:cNvSpPr>
            <a:spLocks noChangeArrowheads="1"/>
          </p:cNvSpPr>
          <p:nvPr/>
        </p:nvSpPr>
        <p:spPr bwMode="auto">
          <a:xfrm>
            <a:off x="5257800" y="1714500"/>
            <a:ext cx="2667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400">
                <a:solidFill>
                  <a:srgbClr val="0000FF"/>
                </a:solidFill>
                <a:latin typeface="Times New Roman" panose="02020603050405020304" pitchFamily="18" charset="0"/>
              </a:rPr>
              <a:t>W2K</a:t>
            </a:r>
            <a:r>
              <a:rPr kumimoji="1" lang="zh-CN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系统默认</a:t>
            </a:r>
            <a:r>
              <a:rPr kumimoji="1" lang="en-US" altLang="zh-CN" sz="1400">
                <a:solidFill>
                  <a:srgbClr val="0000FF"/>
                </a:solidFill>
                <a:latin typeface="Times New Roman" panose="02020603050405020304" pitchFamily="18" charset="0"/>
              </a:rPr>
              <a:t>FAT16</a:t>
            </a:r>
            <a:r>
              <a:rPr kumimoji="1" lang="zh-CN" altLang="en-US" sz="1400">
                <a:solidFill>
                  <a:srgbClr val="0000FF"/>
                </a:solidFill>
                <a:latin typeface="Times New Roman" panose="02020603050405020304" pitchFamily="18" charset="0"/>
              </a:rPr>
              <a:t>卷缺省簇大小</a:t>
            </a:r>
          </a:p>
        </p:txBody>
      </p:sp>
      <p:sp>
        <p:nvSpPr>
          <p:cNvPr id="604258" name="Oval 98" descr="老鼠1"/>
          <p:cNvSpPr>
            <a:spLocks noChangeArrowheads="1"/>
          </p:cNvSpPr>
          <p:nvPr/>
        </p:nvSpPr>
        <p:spPr bwMode="auto">
          <a:xfrm>
            <a:off x="914400" y="5664200"/>
            <a:ext cx="381000" cy="304800"/>
          </a:xfrm>
          <a:prstGeom prst="ellipse">
            <a:avLst/>
          </a:prstGeom>
          <a:blipFill dpi="0" rotWithShape="0">
            <a:blip r:embed="rId3"/>
            <a:srcRect/>
            <a:stretch>
              <a:fillRect/>
            </a:stretch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1" lang="zh-CN" altLang="zh-CN" sz="1200" b="0">
              <a:solidFill>
                <a:srgbClr val="660066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259" name="Rectangle 99"/>
          <p:cNvSpPr>
            <a:spLocks noChangeArrowheads="1"/>
          </p:cNvSpPr>
          <p:nvPr/>
        </p:nvSpPr>
        <p:spPr bwMode="auto">
          <a:xfrm>
            <a:off x="4114800" y="6019800"/>
            <a:ext cx="4114800" cy="381000"/>
          </a:xfrm>
          <a:prstGeom prst="rect">
            <a:avLst/>
          </a:prstGeom>
          <a:solidFill>
            <a:srgbClr val="3366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1600" dirty="0">
                <a:solidFill>
                  <a:srgbClr val="CC0000"/>
                </a:solidFill>
                <a:latin typeface="Times New Roman" panose="02020603050405020304" pitchFamily="18" charset="0"/>
              </a:rPr>
              <a:t>为什么在同一种文件系统中簇的大小不统一？</a:t>
            </a:r>
          </a:p>
        </p:txBody>
      </p:sp>
      <p:sp>
        <p:nvSpPr>
          <p:cNvPr id="53257" name="Rectangle 101"/>
          <p:cNvSpPr>
            <a:spLocks noGrp="1" noChangeArrowheads="1"/>
          </p:cNvSpPr>
          <p:nvPr>
            <p:ph type="title"/>
          </p:nvPr>
        </p:nvSpPr>
        <p:spPr>
          <a:xfrm>
            <a:off x="457200" y="530225"/>
            <a:ext cx="6594475" cy="384175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dirty="0"/>
              <a:t>Windows</a:t>
            </a:r>
            <a:r>
              <a:rPr lang="zh-CN" altLang="en-US" dirty="0"/>
              <a:t>的</a:t>
            </a:r>
            <a:r>
              <a:rPr lang="en-US" altLang="zh-CN" dirty="0"/>
              <a:t>FAT</a:t>
            </a:r>
            <a:r>
              <a:rPr lang="zh-CN" altLang="en-US" dirty="0"/>
              <a:t>文件系统实现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5919857"/>
            <a:ext cx="39079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CC0000"/>
                </a:solidFill>
                <a:latin typeface="Times New Roman" panose="02020603050405020304" pitchFamily="18" charset="0"/>
              </a:rPr>
              <a:t>空间、簇的大小影响簇的个数，影响文件分配表项数、运行效率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041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041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041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041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60416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60416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60416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60416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0416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60416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3" dur="500"/>
                                        <p:tgtEl>
                                          <p:spTgt spid="60416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60416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04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4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4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04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04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4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4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04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4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2" grpId="0" build="p" autoUpdateAnimBg="0"/>
      <p:bldP spid="604256" grpId="0" autoUpdateAnimBg="0"/>
      <p:bldP spid="604257" grpId="0" autoUpdateAnimBg="0"/>
      <p:bldP spid="604258" grpId="0" animBg="1" autoUpdateAnimBg="0"/>
      <p:bldP spid="604259" grpId="0" animBg="1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4489" y="304800"/>
            <a:ext cx="5410200" cy="676275"/>
          </a:xfrm>
        </p:spPr>
        <p:txBody>
          <a:bodyPr/>
          <a:lstStyle/>
          <a:p>
            <a:r>
              <a:rPr lang="en-US" altLang="zh-CN" sz="3200" dirty="0"/>
              <a:t>Windows</a:t>
            </a:r>
            <a:r>
              <a:rPr lang="zh-CN" altLang="en-US" sz="3200" dirty="0"/>
              <a:t>的</a:t>
            </a:r>
            <a:r>
              <a:rPr lang="en-US" altLang="zh-CN" sz="3200" dirty="0"/>
              <a:t>FAT</a:t>
            </a:r>
            <a:r>
              <a:rPr lang="zh-CN" altLang="en-US" sz="3200" dirty="0"/>
              <a:t>文件系统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2775" y="1803743"/>
            <a:ext cx="7921625" cy="4525962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587" y="1882749"/>
            <a:ext cx="3590476" cy="4746651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37" y="1870392"/>
            <a:ext cx="3491971" cy="474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447800" y="5640730"/>
            <a:ext cx="2057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32G</a:t>
            </a:r>
            <a:r>
              <a:rPr lang="zh-CN" altLang="en-US" dirty="0"/>
              <a:t>优盘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66998" y="5640729"/>
            <a:ext cx="2057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128G</a:t>
            </a:r>
            <a:r>
              <a:rPr lang="zh-CN" altLang="en-US" dirty="0"/>
              <a:t>优盘</a:t>
            </a: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00" y="0"/>
            <a:ext cx="3581400" cy="17628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1F892B-9018-AEC0-DD9C-739DA1F6A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目录项和索引项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DB4A2-21EC-CFBD-F42F-B6645E359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500" dirty="0"/>
              <a:t>二者的区别主要在于它们的作用，目录项用于组织文件和目录，提供文件路径的概念和结构，并支持文件名到索引节点号（</a:t>
            </a:r>
            <a:r>
              <a:rPr lang="en-US" altLang="zh-CN" sz="2500" dirty="0" err="1"/>
              <a:t>Inode</a:t>
            </a:r>
            <a:r>
              <a:rPr lang="zh-CN" altLang="en-US" sz="2500" dirty="0"/>
              <a:t>）的映射。索引项则用于实现文件系统中的索引结构，通过指针或索引信息快速定位和访问文件数据。</a:t>
            </a:r>
          </a:p>
        </p:txBody>
      </p:sp>
    </p:spTree>
    <p:extLst>
      <p:ext uri="{BB962C8B-B14F-4D97-AF65-F5344CB8AC3E}">
        <p14:creationId xmlns:p14="http://schemas.microsoft.com/office/powerpoint/2010/main" val="5395418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文件系统总结</a:t>
            </a:r>
          </a:p>
        </p:txBody>
      </p:sp>
      <p:pic>
        <p:nvPicPr>
          <p:cNvPr id="54275" name="Picture 3" descr="j029770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6400" y="0"/>
            <a:ext cx="111442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7975" y="1054100"/>
            <a:ext cx="7921625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/>
              <a:t>文件 </a:t>
            </a:r>
            <a:r>
              <a:rPr lang="zh-CN" altLang="en-US" sz="2400">
                <a:sym typeface="Symbol" panose="05050102010706020507" pitchFamily="18" charset="2"/>
              </a:rPr>
              <a:t> 帮助用户将信息放在磁盘上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577541" name="Rectangle 5"/>
          <p:cNvSpPr>
            <a:spLocks noChangeArrowheads="1"/>
          </p:cNvSpPr>
          <p:nvPr/>
        </p:nvSpPr>
        <p:spPr bwMode="auto">
          <a:xfrm>
            <a:off x="304800" y="1614488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一个长长的字符序列  盘块集合  文件系统完成映射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77542" name="Rectangle 6"/>
          <p:cNvSpPr>
            <a:spLocks noChangeArrowheads="1"/>
          </p:cNvSpPr>
          <p:nvPr/>
        </p:nvSpPr>
        <p:spPr bwMode="auto">
          <a:xfrm>
            <a:off x="304800" y="2224088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操作</a:t>
            </a:r>
            <a:r>
              <a:rPr lang="en-US" altLang="zh-CN" sz="2400">
                <a:sym typeface="Symbol" panose="05050102010706020507" pitchFamily="18" charset="2"/>
              </a:rPr>
              <a:t>(</a:t>
            </a:r>
            <a:r>
              <a:rPr lang="zh-CN" altLang="en-US" sz="2400">
                <a:sym typeface="Symbol" panose="05050102010706020507" pitchFamily="18" charset="2"/>
              </a:rPr>
              <a:t>文件名</a:t>
            </a:r>
            <a:r>
              <a:rPr lang="en-US" altLang="zh-CN" sz="2400">
                <a:sym typeface="Symbol" panose="05050102010706020507" pitchFamily="18" charset="2"/>
              </a:rPr>
              <a:t>,</a:t>
            </a:r>
            <a:r>
              <a:rPr lang="zh-CN" altLang="en-US" sz="2400">
                <a:sym typeface="Symbol" panose="05050102010706020507" pitchFamily="18" charset="2"/>
              </a:rPr>
              <a:t>偏移</a:t>
            </a:r>
            <a:r>
              <a:rPr lang="en-US" altLang="zh-CN" sz="2400">
                <a:sym typeface="Symbol" panose="05050102010706020507" pitchFamily="18" charset="2"/>
              </a:rPr>
              <a:t>)  </a:t>
            </a:r>
            <a:r>
              <a:rPr lang="zh-CN" altLang="en-US" sz="2400">
                <a:sym typeface="Symbol" panose="05050102010706020507" pitchFamily="18" charset="2"/>
              </a:rPr>
              <a:t>找到文件头</a:t>
            </a:r>
            <a:r>
              <a:rPr lang="en-US" altLang="zh-CN" sz="2400">
                <a:sym typeface="Symbol" panose="05050102010706020507" pitchFamily="18" charset="2"/>
              </a:rPr>
              <a:t>(FCB)</a:t>
            </a:r>
            <a:r>
              <a:rPr lang="zh-CN" altLang="en-US" sz="2400">
                <a:sym typeface="Symbol" panose="05050102010706020507" pitchFamily="18" charset="2"/>
              </a:rPr>
              <a:t>，找到磁盘盘块</a:t>
            </a:r>
            <a:endParaRPr lang="zh-CN" altLang="en-US" sz="2400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  <p:sp>
        <p:nvSpPr>
          <p:cNvPr id="577543" name="Rectangle 7"/>
          <p:cNvSpPr>
            <a:spLocks noChangeArrowheads="1"/>
          </p:cNvSpPr>
          <p:nvPr/>
        </p:nvSpPr>
        <p:spPr bwMode="auto">
          <a:xfrm>
            <a:off x="304800" y="2833688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系统中会有很多文件  为方便寻找，组织成树状目录</a:t>
            </a:r>
            <a:endParaRPr lang="zh-CN" altLang="zh-CN" sz="2400">
              <a:sym typeface="Symbol" panose="05050102010706020507" pitchFamily="18" charset="2"/>
            </a:endParaRPr>
          </a:p>
        </p:txBody>
      </p:sp>
      <p:sp>
        <p:nvSpPr>
          <p:cNvPr id="577544" name="Rectangle 8"/>
          <p:cNvSpPr>
            <a:spLocks noChangeArrowheads="1"/>
          </p:cNvSpPr>
          <p:nvPr/>
        </p:nvSpPr>
        <p:spPr bwMode="auto">
          <a:xfrm>
            <a:off x="304800" y="3416300"/>
            <a:ext cx="8610600" cy="86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 dirty="0">
                <a:sym typeface="Symbol" panose="05050102010706020507" pitchFamily="18" charset="2"/>
              </a:rPr>
              <a:t>目录表明某些文件在一个集合中  目录也是文件，其内容是</a:t>
            </a:r>
            <a:r>
              <a:rPr lang="en-US" altLang="zh-CN" sz="2400" dirty="0">
                <a:sym typeface="Symbol" panose="05050102010706020507" pitchFamily="18" charset="2"/>
              </a:rPr>
              <a:t>&lt;</a:t>
            </a:r>
            <a:r>
              <a:rPr lang="zh-CN" altLang="en-US" sz="2400" dirty="0">
                <a:sym typeface="Symbol" panose="05050102010706020507" pitchFamily="18" charset="2"/>
              </a:rPr>
              <a:t>文件名，</a:t>
            </a:r>
            <a:r>
              <a:rPr lang="en-US" altLang="zh-CN" sz="2400" dirty="0">
                <a:sym typeface="Symbol" panose="05050102010706020507" pitchFamily="18" charset="2"/>
              </a:rPr>
              <a:t>FCB</a:t>
            </a:r>
            <a:r>
              <a:rPr lang="zh-CN" altLang="en-US" sz="2400" dirty="0">
                <a:sym typeface="Symbol" panose="05050102010706020507" pitchFamily="18" charset="2"/>
              </a:rPr>
              <a:t>的指针</a:t>
            </a:r>
            <a:r>
              <a:rPr lang="en-US" altLang="zh-CN" sz="2400" dirty="0">
                <a:sym typeface="Symbol" panose="05050102010706020507" pitchFamily="18" charset="2"/>
              </a:rPr>
              <a:t>&gt; </a:t>
            </a:r>
          </a:p>
        </p:txBody>
      </p:sp>
      <p:sp>
        <p:nvSpPr>
          <p:cNvPr id="577545" name="Rectangle 9"/>
          <p:cNvSpPr>
            <a:spLocks noChangeArrowheads="1"/>
          </p:cNvSpPr>
          <p:nvPr/>
        </p:nvSpPr>
        <p:spPr bwMode="auto">
          <a:xfrm>
            <a:off x="304800" y="44688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树状目录  文件路径  路径解析</a:t>
            </a:r>
          </a:p>
        </p:txBody>
      </p:sp>
      <p:sp>
        <p:nvSpPr>
          <p:cNvPr id="577546" name="Rectangle 10"/>
          <p:cNvSpPr>
            <a:spLocks noChangeArrowheads="1"/>
          </p:cNvSpPr>
          <p:nvPr/>
        </p:nvSpPr>
        <p:spPr bwMode="auto">
          <a:xfrm>
            <a:off x="304800" y="50784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目录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+FCB+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文件盘块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+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空闲盘块 </a:t>
            </a:r>
            <a:r>
              <a:rPr lang="en-US" altLang="zh-CN" sz="2400">
                <a:solidFill>
                  <a:srgbClr val="FF0000"/>
                </a:solidFill>
                <a:sym typeface="Symbol" panose="05050102010706020507" pitchFamily="18" charset="2"/>
              </a:rPr>
              <a:t>= </a:t>
            </a:r>
            <a:r>
              <a:rPr lang="zh-CN" altLang="en-US" sz="2400">
                <a:solidFill>
                  <a:srgbClr val="FF0000"/>
                </a:solidFill>
                <a:sym typeface="Symbol" panose="05050102010706020507" pitchFamily="18" charset="2"/>
              </a:rPr>
              <a:t>文件系统</a:t>
            </a:r>
          </a:p>
        </p:txBody>
      </p:sp>
      <p:sp>
        <p:nvSpPr>
          <p:cNvPr id="577547" name="Rectangle 11"/>
          <p:cNvSpPr>
            <a:spLocks noChangeArrowheads="1"/>
          </p:cNvSpPr>
          <p:nvPr/>
        </p:nvSpPr>
        <p:spPr bwMode="auto">
          <a:xfrm>
            <a:off x="304800" y="5688013"/>
            <a:ext cx="861060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sz="2400">
                <a:sym typeface="Symbol" panose="05050102010706020507" pitchFamily="18" charset="2"/>
              </a:rPr>
              <a:t>从可以运转到良好运转  高效、保护、容错</a:t>
            </a:r>
            <a:r>
              <a:rPr lang="en-US" altLang="zh-CN" sz="2400">
                <a:sym typeface="Symbol" panose="05050102010706020507" pitchFamily="18" charset="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77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77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77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77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77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77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77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77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7540" grpId="0"/>
      <p:bldP spid="577541" grpId="0"/>
      <p:bldP spid="577542" grpId="0"/>
      <p:bldP spid="577543" grpId="0"/>
      <p:bldP spid="577544" grpId="0"/>
      <p:bldP spid="577545" grpId="0"/>
      <p:bldP spid="577546" grpId="0"/>
      <p:bldP spid="57754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文件系统对磁盘优化包括哪些方面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4000"/>
            <a:ext cx="7921625" cy="452596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、如何存储？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增删改查的灵活性和速度、空间利用率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2</a:t>
            </a:r>
            <a:r>
              <a:rPr lang="zh-CN" altLang="en-US" sz="2400" dirty="0"/>
              <a:t>、如何访问？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寻道和旋转：扇区</a:t>
            </a:r>
            <a:r>
              <a:rPr lang="en-US" altLang="zh-CN" sz="2400" dirty="0"/>
              <a:t>→</a:t>
            </a:r>
            <a:r>
              <a:rPr lang="zh-CN" altLang="en-US" sz="2400" dirty="0"/>
              <a:t>盘快</a:t>
            </a:r>
            <a:r>
              <a:rPr lang="en-US" altLang="zh-CN" sz="2400" dirty="0"/>
              <a:t>→</a:t>
            </a:r>
            <a:r>
              <a:rPr lang="zh-CN" altLang="en-US" sz="2400" dirty="0"/>
              <a:t>预读</a:t>
            </a:r>
            <a:r>
              <a:rPr lang="en-US" altLang="zh-CN" sz="2400" dirty="0"/>
              <a:t>→</a:t>
            </a:r>
            <a:r>
              <a:rPr lang="zh-CN" altLang="en-US" sz="2400" dirty="0"/>
              <a:t>缓存，多个磁盘请求要调度优化。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文件系统的实现方式、定期优化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304800"/>
            <a:ext cx="4267200" cy="676275"/>
          </a:xfrm>
        </p:spPr>
        <p:txBody>
          <a:bodyPr/>
          <a:lstStyle/>
          <a:p>
            <a:pPr eaLnBrk="1" hangingPunct="1"/>
            <a:r>
              <a:rPr lang="en-US" altLang="zh-CN" sz="3200"/>
              <a:t>12.1 </a:t>
            </a:r>
            <a:r>
              <a:rPr lang="zh-CN" altLang="en-US" sz="3200"/>
              <a:t>文件的目录结构</a:t>
            </a:r>
          </a:p>
        </p:txBody>
      </p:sp>
      <p:pic>
        <p:nvPicPr>
          <p:cNvPr id="5123" name="Picture 3" descr="j02919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0"/>
            <a:ext cx="115093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6885" name="Rectangle 5"/>
          <p:cNvSpPr>
            <a:spLocks noChangeArrowheads="1"/>
          </p:cNvSpPr>
          <p:nvPr/>
        </p:nvSpPr>
        <p:spPr bwMode="auto">
          <a:xfrm>
            <a:off x="1143000" y="1981200"/>
            <a:ext cx="6705600" cy="2819400"/>
          </a:xfrm>
          <a:prstGeom prst="rect">
            <a:avLst/>
          </a:prstGeom>
          <a:solidFill>
            <a:srgbClr val="FFFFFF"/>
          </a:solidFill>
          <a:ln w="9525" algn="ctr">
            <a:solidFill>
              <a:srgbClr val="C0C0C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marL="354330" indent="-88900" eaLnBrk="0" hangingPunct="0">
              <a:spcBef>
                <a:spcPct val="20000"/>
              </a:spcBef>
              <a:buClr>
                <a:srgbClr val="993300"/>
              </a:buClr>
              <a:buSzPct val="90000"/>
              <a:buFont typeface="Wingdings" panose="05000000000000000000" pitchFamily="2" charset="2"/>
              <a:buChar char="n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76300" indent="-342900" eaLnBrk="0" hangingPunct="0">
              <a:spcBef>
                <a:spcPct val="20000"/>
              </a:spcBef>
              <a:buClr>
                <a:srgbClr val="CC6600"/>
              </a:buClr>
              <a:buSzPct val="80000"/>
              <a:buFont typeface="Wingdings" panose="05000000000000000000" pitchFamily="2" charset="2"/>
              <a:buChar char="l"/>
              <a:defRPr sz="28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98905" indent="-342900" eaLnBrk="0" hangingPunct="0">
              <a:spcBef>
                <a:spcPct val="20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920875" indent="-342900" eaLnBrk="0" hangingPunct="0">
              <a:spcBef>
                <a:spcPct val="20000"/>
              </a:spcBef>
              <a:buClr>
                <a:srgbClr val="FF6600"/>
              </a:buClr>
              <a:buSzPct val="75000"/>
              <a:buFont typeface="Times New Roman" panose="02020603050405020304" pitchFamily="18" charset="0"/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443480" indent="-342900" eaLnBrk="0" hangingPunct="0">
              <a:spcBef>
                <a:spcPct val="20000"/>
              </a:spcBef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9006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3578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8150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272280" indent="-3429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F0066"/>
              </a:buClr>
              <a:buSzPct val="75000"/>
              <a:buFont typeface="Times New Roman" panose="02020603050405020304" pitchFamily="18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3200"/>
              <a:t>文件的引入回顾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3200"/>
              <a:t>文件盘块的三种分配方式回顾</a:t>
            </a:r>
          </a:p>
          <a:p>
            <a:pPr eaLnBrk="1" hangingPunct="1">
              <a:lnSpc>
                <a:spcPct val="140000"/>
              </a:lnSpc>
              <a:spcBef>
                <a:spcPct val="0"/>
              </a:spcBef>
              <a:buClr>
                <a:srgbClr val="CC0000"/>
              </a:buClr>
              <a:buSzPct val="85000"/>
              <a:buFont typeface="Wingdings" panose="05000000000000000000" pitchFamily="2" charset="2"/>
              <a:buChar char="l"/>
            </a:pPr>
            <a:r>
              <a:rPr lang="zh-CN" altLang="en-US" sz="3200"/>
              <a:t>文件的目录结构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68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068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068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068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6885" grpId="0" build="p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7a06e5b-bbaa-4fe0-a052-16ccf57045ae"/>
  <p:tag name="COMMONDATA" val="eyJoZGlkIjoiMWRlYThkMGE4ZDk1OTBjYTZlZWYxNWI1NTc4NTNmODk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PLACING_PICTURE_USER_VIEWPORT" val="{&quot;height&quot;:1080,&quot;width&quot;:3240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qumingcheng">
  <a:themeElements>
    <a:clrScheme name="1_OS-Lizhiju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OS-Lizhijun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1_OS-Lizhiju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OS-Lizhiju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OS-Lizhiju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OS-Lizhijun</Template>
  <TotalTime>940</TotalTime>
  <Words>9332</Words>
  <Application>Microsoft Office PowerPoint</Application>
  <PresentationFormat>全屏显示(4:3)</PresentationFormat>
  <Paragraphs>1573</Paragraphs>
  <Slides>77</Slides>
  <Notes>20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77</vt:i4>
      </vt:variant>
    </vt:vector>
  </HeadingPairs>
  <TitlesOfParts>
    <vt:vector size="92" baseType="lpstr">
      <vt:lpstr>Helvetica Neue</vt:lpstr>
      <vt:lpstr>黑体</vt:lpstr>
      <vt:lpstr>宋体</vt:lpstr>
      <vt:lpstr>Arial</vt:lpstr>
      <vt:lpstr>Arial Black</vt:lpstr>
      <vt:lpstr>Comic Sans MS</vt:lpstr>
      <vt:lpstr>Courier New</vt:lpstr>
      <vt:lpstr>Helvetica</vt:lpstr>
      <vt:lpstr>Tahoma</vt:lpstr>
      <vt:lpstr>Times New Roman</vt:lpstr>
      <vt:lpstr>Webdings</vt:lpstr>
      <vt:lpstr>Wingdings</vt:lpstr>
      <vt:lpstr>qumingcheng</vt:lpstr>
      <vt:lpstr>剪辑</vt:lpstr>
      <vt:lpstr>公式</vt:lpstr>
      <vt:lpstr>PowerPoint 演示文稿</vt:lpstr>
      <vt:lpstr>PowerPoint 演示文稿</vt:lpstr>
      <vt:lpstr>PowerPoint 演示文稿</vt:lpstr>
      <vt:lpstr>思考几个小问题</vt:lpstr>
      <vt:lpstr>思考几个小问题</vt:lpstr>
      <vt:lpstr>FAT32优盘小文件测试</vt:lpstr>
      <vt:lpstr>FAT32优盘文件夹测试</vt:lpstr>
      <vt:lpstr>文件系统对磁盘优化包括哪些方面</vt:lpstr>
      <vt:lpstr>12.1 文件的目录结构</vt:lpstr>
      <vt:lpstr>文件的引入</vt:lpstr>
      <vt:lpstr>三种基本映射关系</vt:lpstr>
      <vt:lpstr>文件系统中有很多文件</vt:lpstr>
      <vt:lpstr>划分的基础上继续划分</vt:lpstr>
      <vt:lpstr>目录的实现</vt:lpstr>
      <vt:lpstr>路径的解析(Name Resolution)</vt:lpstr>
      <vt:lpstr>关于文件头</vt:lpstr>
      <vt:lpstr>从路径解析来看目录内容</vt:lpstr>
      <vt:lpstr>树状目录的完整实现</vt:lpstr>
      <vt:lpstr>12.2 文件系统的实现</vt:lpstr>
      <vt:lpstr>描述文件系统的实质(定义)</vt:lpstr>
      <vt:lpstr>分区的详细结构</vt:lpstr>
      <vt:lpstr>分区空闲盘块的管理</vt:lpstr>
      <vt:lpstr>PowerPoint 演示文稿</vt:lpstr>
      <vt:lpstr>良好运转的文件系统应该高效</vt:lpstr>
      <vt:lpstr>磁盘缓存</vt:lpstr>
      <vt:lpstr>磁盘缓存</vt:lpstr>
      <vt:lpstr>其他的提高文件访问效率的技术…</vt:lpstr>
      <vt:lpstr>良好运转的文件系统应该提供保护</vt:lpstr>
      <vt:lpstr>回忆:进程控制块PCB</vt:lpstr>
      <vt:lpstr>良好运转的文件系统似乎也应该容错</vt:lpstr>
      <vt:lpstr>RAID的简单实现</vt:lpstr>
      <vt:lpstr>RAID5+</vt:lpstr>
      <vt:lpstr>PowerPoint 演示文稿</vt:lpstr>
      <vt:lpstr>回顾三种基本映射关系</vt:lpstr>
      <vt:lpstr>12.3 MINIX文件系统1.0实现</vt:lpstr>
      <vt:lpstr>树状目录的完整实现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FAT32优盘文件夹测试</vt:lpstr>
      <vt:lpstr>MINIX文件系统V1.0的实现</vt:lpstr>
      <vt:lpstr>MINIX文件系统V1.0的实现</vt:lpstr>
      <vt:lpstr>MINIX文件系统V1.0的实现</vt:lpstr>
      <vt:lpstr>回忆:进程控制块PCB</vt:lpstr>
      <vt:lpstr>MINIX文件系统V1.0的实现</vt:lpstr>
      <vt:lpstr>回顾三种基本映射关系</vt:lpstr>
      <vt:lpstr>文件实现3: 索引分配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MINIX文件系统V1.0的实现</vt:lpstr>
      <vt:lpstr>位图</vt:lpstr>
      <vt:lpstr>MINIX文件系统V1.0的实现</vt:lpstr>
      <vt:lpstr>12.4 Windows的FAT文件系统实现</vt:lpstr>
      <vt:lpstr>回顾三种基本映射关系</vt:lpstr>
      <vt:lpstr>Windows的FAT(File Allocation Table)文件系统</vt:lpstr>
      <vt:lpstr>Windows的FAT文件系统</vt:lpstr>
      <vt:lpstr>卷和簇</vt:lpstr>
      <vt:lpstr>Windows的FAT文件系统</vt:lpstr>
      <vt:lpstr>Windows的FAT文件系统</vt:lpstr>
      <vt:lpstr>Windows的FAT文件系统</vt:lpstr>
      <vt:lpstr>FAT文件系统</vt:lpstr>
      <vt:lpstr>FAT文件系统</vt:lpstr>
      <vt:lpstr>FAT文件系统</vt:lpstr>
      <vt:lpstr>Windows的FAT文件系统实现</vt:lpstr>
      <vt:lpstr>FAT32优盘文件夹测试</vt:lpstr>
      <vt:lpstr>比较两种文件系统</vt:lpstr>
      <vt:lpstr>比较两种文件系统</vt:lpstr>
      <vt:lpstr>Windows的FAT文件系统实现</vt:lpstr>
      <vt:lpstr>Windows的FAT文件系统</vt:lpstr>
      <vt:lpstr>目录项和索引项</vt:lpstr>
      <vt:lpstr>文件系统总结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fgx</dc:creator>
  <cp:lastModifiedBy>峰 王</cp:lastModifiedBy>
  <cp:revision>2003</cp:revision>
  <cp:lastPrinted>2113-01-01T00:00:00Z</cp:lastPrinted>
  <dcterms:created xsi:type="dcterms:W3CDTF">2113-01-01T00:00:00Z</dcterms:created>
  <dcterms:modified xsi:type="dcterms:W3CDTF">2023-06-18T04:35:37Z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00E9DF38E11A400FA1D688D453176738_12</vt:lpwstr>
  </property>
  <property fmtid="{D5CDD505-2E9C-101B-9397-08002B2CF9AE}" pid="4" name="KSOProductBuildVer">
    <vt:lpwstr>2052-11.1.0.14309</vt:lpwstr>
  </property>
</Properties>
</file>